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8" r:id="rId2"/>
    <p:sldId id="457" r:id="rId3"/>
    <p:sldId id="489" r:id="rId4"/>
    <p:sldId id="466" r:id="rId5"/>
    <p:sldId id="485" r:id="rId6"/>
    <p:sldId id="488" r:id="rId7"/>
    <p:sldId id="487" r:id="rId8"/>
    <p:sldId id="486" r:id="rId9"/>
    <p:sldId id="474" r:id="rId10"/>
    <p:sldId id="476" r:id="rId11"/>
    <p:sldId id="478" r:id="rId12"/>
    <p:sldId id="483" r:id="rId13"/>
    <p:sldId id="480" r:id="rId14"/>
    <p:sldId id="481" r:id="rId15"/>
    <p:sldId id="482" r:id="rId16"/>
    <p:sldId id="491" r:id="rId17"/>
    <p:sldId id="484" r:id="rId18"/>
    <p:sldId id="490" r:id="rId19"/>
    <p:sldId id="385" r:id="rId20"/>
  </p:sldIdLst>
  <p:sldSz cx="9144000" cy="5143500" type="screen16x9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1714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3429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5143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6858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85725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102870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120015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137160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0000"/>
    <a:srgbClr val="4496FA"/>
    <a:srgbClr val="2E88DA"/>
    <a:srgbClr val="2E2E2E"/>
    <a:srgbClr val="79848F"/>
    <a:srgbClr val="84BAFC"/>
    <a:srgbClr val="2276BF"/>
    <a:srgbClr val="D2D2D2"/>
    <a:srgbClr val="C8C8C8"/>
    <a:srgbClr val="AA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7"/>
    <p:restoredTop sz="95833" autoAdjust="0"/>
  </p:normalViewPr>
  <p:slideViewPr>
    <p:cSldViewPr>
      <p:cViewPr varScale="1">
        <p:scale>
          <a:sx n="92" d="100"/>
          <a:sy n="92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0" d="100"/>
          <a:sy n="120" d="100"/>
        </p:scale>
        <p:origin x="38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Trước Media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Tiếp cận</c:v>
                </c:pt>
              </c:strCache>
            </c:strRef>
          </c:cat>
          <c:val>
            <c:numRef>
              <c:f>Sheet1!$B$2</c:f>
              <c:numCache>
                <c:formatCode>_(* #,##0_);_(* \(#,##0\);_(* "-"_);_(@_)</c:formatCode>
                <c:ptCount val="1"/>
                <c:pt idx="0">
                  <c:v>4369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18-4B4B-A646-5A8F5D3C70E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Sau Media</c:v>
                </c:pt>
              </c:strCache>
            </c:strRef>
          </c:tx>
          <c:spPr>
            <a:solidFill>
              <a:srgbClr val="96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Tiếp cận</c:v>
                </c:pt>
              </c:strCache>
            </c:strRef>
          </c:cat>
          <c:val>
            <c:numRef>
              <c:f>Sheet1!$C$2</c:f>
              <c:numCache>
                <c:formatCode>_(* #,##0_);_(* \(#,##0\);_(* "-"_);_(@_)</c:formatCode>
                <c:ptCount val="1"/>
                <c:pt idx="0">
                  <c:v>19416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18-4B4B-A646-5A8F5D3C70E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34050416"/>
        <c:axId val="1334042800"/>
      </c:barChart>
      <c:catAx>
        <c:axId val="133405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34042800"/>
        <c:crosses val="autoZero"/>
        <c:auto val="1"/>
        <c:lblAlgn val="ctr"/>
        <c:lblOffset val="100"/>
        <c:noMultiLvlLbl val="0"/>
      </c:catAx>
      <c:valAx>
        <c:axId val="1334042800"/>
        <c:scaling>
          <c:orientation val="minMax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34050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Trước Media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/>
                      <a:t>1</a:t>
                    </a:r>
                  </a:p>
                  <a:p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3B66-0C42-BCA4-4085B8892DD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Số lượt hỏi thông tin và mua sản phẩm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C2-6E4E-B537-57AB2A26D0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Sau Media</c:v>
                </c:pt>
              </c:strCache>
            </c:strRef>
          </c:tx>
          <c:spPr>
            <a:solidFill>
              <a:srgbClr val="96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Số lượt hỏi thông tin và mua sản phẩm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C2-6E4E-B537-57AB2A26D08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34043344"/>
        <c:axId val="1334045520"/>
      </c:barChart>
      <c:catAx>
        <c:axId val="1334043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34045520"/>
        <c:crosses val="autoZero"/>
        <c:auto val="1"/>
        <c:lblAlgn val="ctr"/>
        <c:lblOffset val="100"/>
        <c:noMultiLvlLbl val="0"/>
      </c:catAx>
      <c:valAx>
        <c:axId val="13340455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34043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 tháng trước media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Tương tác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1D-014F-9055-C784C850583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 tháng sau media</c:v>
                </c:pt>
              </c:strCache>
            </c:strRef>
          </c:tx>
          <c:spPr>
            <a:solidFill>
              <a:srgbClr val="96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Tương tác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1D-014F-9055-C784C850583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34049872"/>
        <c:axId val="1334051504"/>
      </c:barChart>
      <c:catAx>
        <c:axId val="1334049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34051504"/>
        <c:crosses val="autoZero"/>
        <c:auto val="1"/>
        <c:lblAlgn val="ctr"/>
        <c:lblOffset val="100"/>
        <c:noMultiLvlLbl val="0"/>
      </c:catAx>
      <c:valAx>
        <c:axId val="1334051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34049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6462352136312357E-2"/>
          <c:y val="0.87785271377412322"/>
          <c:w val="0.98099882176834152"/>
          <c:h val="0.116307350350662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1649D-7942-6D44-A605-D8AD3FFC4148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A84F7-ED2F-6A49-BFA4-C158FEEE1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620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5A59D-70F8-D247-82DD-BA5A6D366B3E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35223-E47F-1946-8A6D-4B121950A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52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9963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2832" y="2062162"/>
            <a:ext cx="3190345" cy="77900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A4A53C-267F-4597-8CDB-C332B807D3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33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47788" y="2947987"/>
            <a:ext cx="1347788" cy="134778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1B513A-0324-4225-9A11-D385B54DB5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0267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mal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7543" y="2112160"/>
            <a:ext cx="5897880" cy="141518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CB9AC1-FAE0-47EC-9D9D-9D839CB933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390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l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895269" cy="51435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9243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oc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760158" y="627534"/>
            <a:ext cx="5620154" cy="285878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066BEC-D051-406D-A104-EA16B33785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651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810000" y="1824039"/>
            <a:ext cx="1199886" cy="67746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382567" y="1824039"/>
            <a:ext cx="1199886" cy="67746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960158" y="1824039"/>
            <a:ext cx="1199886" cy="67746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F9C190-5752-4EBD-AFAE-CBF356EBEC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4344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up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30351" y="839449"/>
            <a:ext cx="2575906" cy="372678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D11A05-EC24-434B-9FE6-6185A5ECDF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6422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ple Img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44367" y="2000250"/>
            <a:ext cx="1651408" cy="16478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44367" y="661392"/>
            <a:ext cx="992386" cy="133776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08EB37-12A2-4073-B00B-1FA8CE8A8C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3754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036513" y="699543"/>
            <a:ext cx="3855420" cy="260792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F9338D-AACD-498F-AE24-824AF4CF6F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9789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ple Mockup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88760" y="1183034"/>
            <a:ext cx="5381469" cy="129127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276538" y="1761343"/>
            <a:ext cx="2449186" cy="185128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2B567B-FCB9-4A13-A818-600F52BEA8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8291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a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7">
            <a:extLst>
              <a:ext uri="{FF2B5EF4-FFF2-40B4-BE49-F238E27FC236}">
                <a16:creationId xmlns:a16="http://schemas.microsoft.com/office/drawing/2014/main" id="{2D95BA69-F294-489A-A5E3-9EB17BCBAA5E}"/>
              </a:ext>
            </a:extLst>
          </p:cNvPr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89804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454930-4B41-4A0B-958B-2BF8FB9916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28654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35312" y="571804"/>
            <a:ext cx="3357796" cy="276350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83257F-E28D-4923-AC4F-1456B03586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2243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ouple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145770" y="1014413"/>
            <a:ext cx="1961535" cy="110669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434829" y="1689350"/>
            <a:ext cx="1335198" cy="112130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DBAF59-F1C8-4FF2-8429-22BD955F3B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6059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g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4031" y="1645694"/>
            <a:ext cx="7166543" cy="171959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07F127-35EF-49AA-A384-505D7F49F3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2456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59424" y="904875"/>
            <a:ext cx="1985554" cy="198073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AFABD3-E72E-4E2A-8DD5-854AAF97AC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4498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Small Middle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14700" y="1466850"/>
            <a:ext cx="1619250" cy="161531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EED913-3F85-438A-8464-B1B9E091B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2964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62087" y="1843352"/>
            <a:ext cx="1443633" cy="25664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116364" y="1843352"/>
            <a:ext cx="1443633" cy="25664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783068" y="1843352"/>
            <a:ext cx="1443633" cy="25664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437345" y="1843352"/>
            <a:ext cx="1443633" cy="25664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940954-1370-4340-8AC9-D339733CFB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522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137906" y="1870051"/>
            <a:ext cx="2185459" cy="12309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640831" y="1870051"/>
            <a:ext cx="2185459" cy="12309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324100" y="3252806"/>
            <a:ext cx="2185459" cy="12309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822476" y="3252806"/>
            <a:ext cx="2185459" cy="12309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5EB8651-E37E-4C5D-B7A2-AC46FA5DB3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5160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167188" y="1390915"/>
            <a:ext cx="1700808" cy="30236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44A2F9-1A64-4884-BEC1-63A71C290C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975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184201" y="2223492"/>
            <a:ext cx="5715389" cy="138598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CE3B71-1E6F-41D0-8FCC-5ACDC75B94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68399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08704" y="2048806"/>
            <a:ext cx="854984" cy="177756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521276" y="2241312"/>
            <a:ext cx="854984" cy="177756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051345" y="2578196"/>
            <a:ext cx="854984" cy="177756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7C4069-854A-426D-9877-5BC3FCDC37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8505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03380" y="4881348"/>
            <a:ext cx="3740828" cy="1942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alpha val="5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709859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w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3483" y="1514475"/>
            <a:ext cx="7124178" cy="173355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C6490D-8EE5-4EC5-B557-0BDEC84E99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6745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888878" y="1583829"/>
            <a:ext cx="2626598" cy="197577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518902" y="1583829"/>
            <a:ext cx="2626598" cy="197577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F829F7-0387-4ED5-A13D-1C700E70B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4764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BG &amp; Man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7494" y="1839591"/>
            <a:ext cx="9151494" cy="217777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417756" y="472190"/>
            <a:ext cx="2306371" cy="354517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1E2D2B-AE16-4776-A9AB-ECCAB9287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71726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730066" y="2259720"/>
            <a:ext cx="3678293" cy="206878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6ACFFB-B289-4F9C-8E3A-32C7F7C467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532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ctor Grou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836279" y="2723525"/>
            <a:ext cx="2996789" cy="168770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641502" y="4243827"/>
            <a:ext cx="1860349" cy="89088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753165" y="4146380"/>
            <a:ext cx="1376405" cy="100657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31041" y="4469441"/>
            <a:ext cx="595992" cy="676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18417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35459" y="1721679"/>
            <a:ext cx="2792627" cy="267812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D47A13-8033-4192-981D-469E56683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519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" y="1369732"/>
            <a:ext cx="9147585" cy="347205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E57289-8953-4BD2-B0A6-176A7D2BEC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0878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896307" y="3413760"/>
            <a:ext cx="1218493" cy="12192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DA55F8-FDEF-40DC-AAE4-59AFCE27EF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88421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976687" y="1682795"/>
            <a:ext cx="1201948" cy="120264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10AE7E-D171-482E-AE18-9B53381FFD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56868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830126" y="1855515"/>
            <a:ext cx="1377633" cy="137843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886FE4-2330-447B-834B-AFA713EE71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152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 a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89804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8155" y="12206"/>
            <a:ext cx="9144000" cy="484405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6358C7-948C-4F7B-AD23-C2FBB2A9DD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31011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997007" y="2698795"/>
            <a:ext cx="1164274" cy="116494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013367-BC3E-4B8D-B118-4A2F0A069D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73879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570813"/>
            <a:ext cx="9144000" cy="227106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FC6B-BBBB-46A9-8312-3169CE022D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47319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1560" y="483518"/>
            <a:ext cx="5184576" cy="427199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818003-1D19-473B-AC2C-89E462D01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10661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27029" y="230019"/>
            <a:ext cx="4116911" cy="492659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-14767" y="1688758"/>
            <a:ext cx="2255459" cy="168052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E24CC6-E2CD-413A-B5D8-514CC55445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99722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23320" y="1059582"/>
            <a:ext cx="3578626" cy="37749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4A2BFD-CCE3-49FE-A95B-949D6DAA25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81198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-11231" y="2067694"/>
            <a:ext cx="9158817" cy="1706180"/>
          </a:xfrm>
          <a:prstGeom prst="rect">
            <a:avLst/>
          </a:prstGeom>
        </p:spPr>
        <p:txBody>
          <a:bodyPr/>
          <a:lstStyle>
            <a:lvl1pPr algn="l"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73544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772506" y="1059582"/>
            <a:ext cx="5591342" cy="37749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6829E8-D15B-43B2-AB84-FFB841EC33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33452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73544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12160" y="627534"/>
            <a:ext cx="4104456" cy="420700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CB8134-952F-4993-B263-035B47A26B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90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07456" y="872878"/>
            <a:ext cx="6098181" cy="340384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82674B-A6F4-4101-BDC4-CBC74A0CF2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2422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702249" y="872878"/>
            <a:ext cx="4505325" cy="338658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D94755-E377-45BC-B3CF-67AAFA9152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7633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029" y="537264"/>
            <a:ext cx="2778838" cy="203739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3029" y="2580248"/>
            <a:ext cx="2778838" cy="203739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399180" y="537264"/>
            <a:ext cx="2778838" cy="203739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399180" y="2580248"/>
            <a:ext cx="2778838" cy="203739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175332" y="537264"/>
            <a:ext cx="2334354" cy="408416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CC98EF-3C59-421F-9D70-C0A81AC63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3447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7">
            <a:extLst>
              <a:ext uri="{FF2B5EF4-FFF2-40B4-BE49-F238E27FC236}">
                <a16:creationId xmlns:a16="http://schemas.microsoft.com/office/drawing/2014/main" id="{89FFF12E-E21A-487C-B780-AE337250E955}"/>
              </a:ext>
            </a:extLst>
          </p:cNvPr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89804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82464" y="2917032"/>
            <a:ext cx="2946400" cy="165735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222258" y="3038475"/>
            <a:ext cx="962642" cy="96678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212858" y="3038475"/>
            <a:ext cx="962642" cy="96678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204075" y="3038475"/>
            <a:ext cx="962642" cy="96678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F73E45-CAC4-48D1-AFA9-E3ED611D2D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38320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 rot="20733342">
            <a:off x="2741290" y="2848244"/>
            <a:ext cx="1363640" cy="136561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4"/>
          </p:nvPr>
        </p:nvSpPr>
        <p:spPr>
          <a:xfrm rot="1224953">
            <a:off x="3906038" y="1725352"/>
            <a:ext cx="1365171" cy="1360494"/>
          </a:xfrm>
          <a:custGeom>
            <a:avLst/>
            <a:gdLst>
              <a:gd name="connsiteX0" fmla="*/ 0 w 1365171"/>
              <a:gd name="connsiteY0" fmla="*/ 0 h 1359755"/>
              <a:gd name="connsiteX1" fmla="*/ 1365171 w 1365171"/>
              <a:gd name="connsiteY1" fmla="*/ 0 h 1359755"/>
              <a:gd name="connsiteX2" fmla="*/ 1365171 w 1365171"/>
              <a:gd name="connsiteY2" fmla="*/ 1359755 h 1359755"/>
              <a:gd name="connsiteX3" fmla="*/ 0 w 1365171"/>
              <a:gd name="connsiteY3" fmla="*/ 1359755 h 1359755"/>
              <a:gd name="connsiteX4" fmla="*/ 0 w 1365171"/>
              <a:gd name="connsiteY4" fmla="*/ 0 h 1359755"/>
              <a:gd name="connsiteX0" fmla="*/ 0 w 1365171"/>
              <a:gd name="connsiteY0" fmla="*/ 0 h 1370217"/>
              <a:gd name="connsiteX1" fmla="*/ 1365171 w 1365171"/>
              <a:gd name="connsiteY1" fmla="*/ 0 h 1370217"/>
              <a:gd name="connsiteX2" fmla="*/ 1365171 w 1365171"/>
              <a:gd name="connsiteY2" fmla="*/ 1359755 h 1370217"/>
              <a:gd name="connsiteX3" fmla="*/ 528825 w 1365171"/>
              <a:gd name="connsiteY3" fmla="*/ 1370139 h 1370217"/>
              <a:gd name="connsiteX4" fmla="*/ 0 w 1365171"/>
              <a:gd name="connsiteY4" fmla="*/ 1359755 h 1370217"/>
              <a:gd name="connsiteX5" fmla="*/ 0 w 1365171"/>
              <a:gd name="connsiteY5" fmla="*/ 0 h 1370217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0 w 1365171"/>
              <a:gd name="connsiteY4" fmla="*/ 1359755 h 1365223"/>
              <a:gd name="connsiteX5" fmla="*/ 0 w 1365171"/>
              <a:gd name="connsiteY5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0 w 1365171"/>
              <a:gd name="connsiteY4" fmla="*/ 1359755 h 1365223"/>
              <a:gd name="connsiteX5" fmla="*/ 0 w 1365171"/>
              <a:gd name="connsiteY5" fmla="*/ 0 h 1365223"/>
              <a:gd name="connsiteX0" fmla="*/ 5469 w 1370640"/>
              <a:gd name="connsiteY0" fmla="*/ 0 h 1365223"/>
              <a:gd name="connsiteX1" fmla="*/ 1370640 w 1370640"/>
              <a:gd name="connsiteY1" fmla="*/ 0 h 1365223"/>
              <a:gd name="connsiteX2" fmla="*/ 1370640 w 1370640"/>
              <a:gd name="connsiteY2" fmla="*/ 1359755 h 1365223"/>
              <a:gd name="connsiteX3" fmla="*/ 513457 w 1370640"/>
              <a:gd name="connsiteY3" fmla="*/ 1365223 h 1365223"/>
              <a:gd name="connsiteX4" fmla="*/ 0 w 1370640"/>
              <a:gd name="connsiteY4" fmla="*/ 1038673 h 1365223"/>
              <a:gd name="connsiteX5" fmla="*/ 5469 w 1370640"/>
              <a:gd name="connsiteY5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745 w 1365171"/>
              <a:gd name="connsiteY4" fmla="*/ 1055367 h 1365223"/>
              <a:gd name="connsiteX5" fmla="*/ 0 w 1365171"/>
              <a:gd name="connsiteY5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745 w 1365171"/>
              <a:gd name="connsiteY4" fmla="*/ 1055367 h 1365223"/>
              <a:gd name="connsiteX5" fmla="*/ 0 w 1365171"/>
              <a:gd name="connsiteY5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33067 w 1365171"/>
              <a:gd name="connsiteY4" fmla="*/ 967039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33067 w 1365171"/>
              <a:gd name="connsiteY4" fmla="*/ 967039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274 w 1365171"/>
              <a:gd name="connsiteY5" fmla="*/ 1041736 h 1365223"/>
              <a:gd name="connsiteX6" fmla="*/ 0 w 1365171"/>
              <a:gd name="connsiteY6" fmla="*/ 0 h 1365223"/>
              <a:gd name="connsiteX0" fmla="*/ 0 w 1365171"/>
              <a:gd name="connsiteY0" fmla="*/ 0 h 1362775"/>
              <a:gd name="connsiteX1" fmla="*/ 1365171 w 1365171"/>
              <a:gd name="connsiteY1" fmla="*/ 0 h 1362775"/>
              <a:gd name="connsiteX2" fmla="*/ 1365171 w 1365171"/>
              <a:gd name="connsiteY2" fmla="*/ 1359755 h 1362775"/>
              <a:gd name="connsiteX3" fmla="*/ 539293 w 1365171"/>
              <a:gd name="connsiteY3" fmla="*/ 1362775 h 1362775"/>
              <a:gd name="connsiteX4" fmla="*/ 203356 w 1365171"/>
              <a:gd name="connsiteY4" fmla="*/ 936676 h 1362775"/>
              <a:gd name="connsiteX5" fmla="*/ 274 w 1365171"/>
              <a:gd name="connsiteY5" fmla="*/ 1041736 h 1362775"/>
              <a:gd name="connsiteX6" fmla="*/ 0 w 1365171"/>
              <a:gd name="connsiteY6" fmla="*/ 0 h 1362775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203356 w 1365171"/>
              <a:gd name="connsiteY4" fmla="*/ 936676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203356 w 1365171"/>
              <a:gd name="connsiteY4" fmla="*/ 936676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192628 w 1365171"/>
              <a:gd name="connsiteY4" fmla="*/ 916955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192628 w 1365171"/>
              <a:gd name="connsiteY4" fmla="*/ 916955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192628 w 1365171"/>
              <a:gd name="connsiteY4" fmla="*/ 916955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171" h="1360494">
                <a:moveTo>
                  <a:pt x="0" y="0"/>
                </a:moveTo>
                <a:lnTo>
                  <a:pt x="1365171" y="0"/>
                </a:lnTo>
                <a:lnTo>
                  <a:pt x="1365171" y="1359755"/>
                </a:lnTo>
                <a:lnTo>
                  <a:pt x="518117" y="1360494"/>
                </a:lnTo>
                <a:cubicBezTo>
                  <a:pt x="301821" y="1058384"/>
                  <a:pt x="252916" y="977626"/>
                  <a:pt x="192628" y="916955"/>
                </a:cubicBezTo>
                <a:cubicBezTo>
                  <a:pt x="165319" y="918093"/>
                  <a:pt x="93864" y="967877"/>
                  <a:pt x="274" y="1041736"/>
                </a:cubicBezTo>
                <a:cubicBezTo>
                  <a:pt x="26" y="689947"/>
                  <a:pt x="248" y="351789"/>
                  <a:pt x="0" y="0"/>
                </a:cubicBezTo>
                <a:close/>
              </a:path>
            </a:pathLst>
          </a:cu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5"/>
          </p:nvPr>
        </p:nvSpPr>
        <p:spPr>
          <a:xfrm rot="20952885">
            <a:off x="2395018" y="943429"/>
            <a:ext cx="1363511" cy="1366206"/>
          </a:xfrm>
          <a:custGeom>
            <a:avLst/>
            <a:gdLst>
              <a:gd name="connsiteX0" fmla="*/ 0 w 1358514"/>
              <a:gd name="connsiteY0" fmla="*/ 0 h 1363740"/>
              <a:gd name="connsiteX1" fmla="*/ 1358514 w 1358514"/>
              <a:gd name="connsiteY1" fmla="*/ 0 h 1363740"/>
              <a:gd name="connsiteX2" fmla="*/ 1358514 w 1358514"/>
              <a:gd name="connsiteY2" fmla="*/ 1363740 h 1363740"/>
              <a:gd name="connsiteX3" fmla="*/ 0 w 1358514"/>
              <a:gd name="connsiteY3" fmla="*/ 1363740 h 1363740"/>
              <a:gd name="connsiteX4" fmla="*/ 0 w 1358514"/>
              <a:gd name="connsiteY4" fmla="*/ 0 h 1363740"/>
              <a:gd name="connsiteX0" fmla="*/ 0 w 1358514"/>
              <a:gd name="connsiteY0" fmla="*/ 0 h 1363740"/>
              <a:gd name="connsiteX1" fmla="*/ 1358514 w 1358514"/>
              <a:gd name="connsiteY1" fmla="*/ 0 h 1363740"/>
              <a:gd name="connsiteX2" fmla="*/ 1358514 w 1358514"/>
              <a:gd name="connsiteY2" fmla="*/ 1363740 h 1363740"/>
              <a:gd name="connsiteX3" fmla="*/ 1199144 w 1358514"/>
              <a:gd name="connsiteY3" fmla="*/ 1362684 h 1363740"/>
              <a:gd name="connsiteX4" fmla="*/ 0 w 1358514"/>
              <a:gd name="connsiteY4" fmla="*/ 1363740 h 1363740"/>
              <a:gd name="connsiteX5" fmla="*/ 0 w 1358514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3511"/>
              <a:gd name="connsiteY0" fmla="*/ 0 h 1363740"/>
              <a:gd name="connsiteX1" fmla="*/ 1358514 w 1363511"/>
              <a:gd name="connsiteY1" fmla="*/ 0 h 1363740"/>
              <a:gd name="connsiteX2" fmla="*/ 1363511 w 1363511"/>
              <a:gd name="connsiteY2" fmla="*/ 1094400 h 1363740"/>
              <a:gd name="connsiteX3" fmla="*/ 1199144 w 1363511"/>
              <a:gd name="connsiteY3" fmla="*/ 1362684 h 1363740"/>
              <a:gd name="connsiteX4" fmla="*/ 0 w 1363511"/>
              <a:gd name="connsiteY4" fmla="*/ 1363740 h 1363740"/>
              <a:gd name="connsiteX5" fmla="*/ 0 w 1363511"/>
              <a:gd name="connsiteY5" fmla="*/ 0 h 1363740"/>
              <a:gd name="connsiteX0" fmla="*/ 0 w 1363511"/>
              <a:gd name="connsiteY0" fmla="*/ 0 h 1366206"/>
              <a:gd name="connsiteX1" fmla="*/ 1358514 w 1363511"/>
              <a:gd name="connsiteY1" fmla="*/ 0 h 1366206"/>
              <a:gd name="connsiteX2" fmla="*/ 1363511 w 1363511"/>
              <a:gd name="connsiteY2" fmla="*/ 1094400 h 1366206"/>
              <a:gd name="connsiteX3" fmla="*/ 1198473 w 1363511"/>
              <a:gd name="connsiteY3" fmla="*/ 1366206 h 1366206"/>
              <a:gd name="connsiteX4" fmla="*/ 0 w 1363511"/>
              <a:gd name="connsiteY4" fmla="*/ 1363740 h 1366206"/>
              <a:gd name="connsiteX5" fmla="*/ 0 w 1363511"/>
              <a:gd name="connsiteY5" fmla="*/ 0 h 1366206"/>
              <a:gd name="connsiteX0" fmla="*/ 0 w 1363511"/>
              <a:gd name="connsiteY0" fmla="*/ 0 h 1366206"/>
              <a:gd name="connsiteX1" fmla="*/ 1358514 w 1363511"/>
              <a:gd name="connsiteY1" fmla="*/ 0 h 1366206"/>
              <a:gd name="connsiteX2" fmla="*/ 1363511 w 1363511"/>
              <a:gd name="connsiteY2" fmla="*/ 1094400 h 1366206"/>
              <a:gd name="connsiteX3" fmla="*/ 1198473 w 1363511"/>
              <a:gd name="connsiteY3" fmla="*/ 1366206 h 1366206"/>
              <a:gd name="connsiteX4" fmla="*/ 0 w 1363511"/>
              <a:gd name="connsiteY4" fmla="*/ 1363740 h 1366206"/>
              <a:gd name="connsiteX5" fmla="*/ 0 w 1363511"/>
              <a:gd name="connsiteY5" fmla="*/ 0 h 136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3511" h="1366206">
                <a:moveTo>
                  <a:pt x="0" y="0"/>
                </a:moveTo>
                <a:lnTo>
                  <a:pt x="1358514" y="0"/>
                </a:lnTo>
                <a:cubicBezTo>
                  <a:pt x="1359509" y="368322"/>
                  <a:pt x="1362516" y="726078"/>
                  <a:pt x="1363511" y="1094400"/>
                </a:cubicBezTo>
                <a:cubicBezTo>
                  <a:pt x="1317230" y="1151086"/>
                  <a:pt x="1276460" y="1238901"/>
                  <a:pt x="1198473" y="1366206"/>
                </a:cubicBezTo>
                <a:lnTo>
                  <a:pt x="0" y="136374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16"/>
          </p:nvPr>
        </p:nvSpPr>
        <p:spPr>
          <a:xfrm rot="641361">
            <a:off x="1069013" y="1571946"/>
            <a:ext cx="1354280" cy="1367649"/>
          </a:xfrm>
          <a:custGeom>
            <a:avLst/>
            <a:gdLst>
              <a:gd name="connsiteX0" fmla="*/ 0 w 1354082"/>
              <a:gd name="connsiteY0" fmla="*/ 0 h 1362713"/>
              <a:gd name="connsiteX1" fmla="*/ 1354082 w 1354082"/>
              <a:gd name="connsiteY1" fmla="*/ 0 h 1362713"/>
              <a:gd name="connsiteX2" fmla="*/ 1354082 w 1354082"/>
              <a:gd name="connsiteY2" fmla="*/ 1362713 h 1362713"/>
              <a:gd name="connsiteX3" fmla="*/ 0 w 1354082"/>
              <a:gd name="connsiteY3" fmla="*/ 1362713 h 1362713"/>
              <a:gd name="connsiteX4" fmla="*/ 0 w 1354082"/>
              <a:gd name="connsiteY4" fmla="*/ 0 h 1362713"/>
              <a:gd name="connsiteX0" fmla="*/ 0 w 1354082"/>
              <a:gd name="connsiteY0" fmla="*/ 0 h 1362713"/>
              <a:gd name="connsiteX1" fmla="*/ 971109 w 1354082"/>
              <a:gd name="connsiteY1" fmla="*/ 145 h 1362713"/>
              <a:gd name="connsiteX2" fmla="*/ 1354082 w 1354082"/>
              <a:gd name="connsiteY2" fmla="*/ 0 h 1362713"/>
              <a:gd name="connsiteX3" fmla="*/ 1354082 w 1354082"/>
              <a:gd name="connsiteY3" fmla="*/ 1362713 h 1362713"/>
              <a:gd name="connsiteX4" fmla="*/ 0 w 1354082"/>
              <a:gd name="connsiteY4" fmla="*/ 1362713 h 1362713"/>
              <a:gd name="connsiteX5" fmla="*/ 0 w 1354082"/>
              <a:gd name="connsiteY5" fmla="*/ 0 h 1362713"/>
              <a:gd name="connsiteX0" fmla="*/ 0 w 1356793"/>
              <a:gd name="connsiteY0" fmla="*/ 0 h 1362713"/>
              <a:gd name="connsiteX1" fmla="*/ 971109 w 1356793"/>
              <a:gd name="connsiteY1" fmla="*/ 145 h 1362713"/>
              <a:gd name="connsiteX2" fmla="*/ 1356793 w 1356793"/>
              <a:gd name="connsiteY2" fmla="*/ 921257 h 1362713"/>
              <a:gd name="connsiteX3" fmla="*/ 1354082 w 1356793"/>
              <a:gd name="connsiteY3" fmla="*/ 1362713 h 1362713"/>
              <a:gd name="connsiteX4" fmla="*/ 0 w 1356793"/>
              <a:gd name="connsiteY4" fmla="*/ 1362713 h 1362713"/>
              <a:gd name="connsiteX5" fmla="*/ 0 w 1356793"/>
              <a:gd name="connsiteY5" fmla="*/ 0 h 1362713"/>
              <a:gd name="connsiteX0" fmla="*/ 0 w 1356793"/>
              <a:gd name="connsiteY0" fmla="*/ 4936 h 1367649"/>
              <a:gd name="connsiteX1" fmla="*/ 980228 w 1356793"/>
              <a:gd name="connsiteY1" fmla="*/ 0 h 1367649"/>
              <a:gd name="connsiteX2" fmla="*/ 1356793 w 1356793"/>
              <a:gd name="connsiteY2" fmla="*/ 926193 h 1367649"/>
              <a:gd name="connsiteX3" fmla="*/ 1354082 w 1356793"/>
              <a:gd name="connsiteY3" fmla="*/ 1367649 h 1367649"/>
              <a:gd name="connsiteX4" fmla="*/ 0 w 1356793"/>
              <a:gd name="connsiteY4" fmla="*/ 1367649 h 1367649"/>
              <a:gd name="connsiteX5" fmla="*/ 0 w 1356793"/>
              <a:gd name="connsiteY5" fmla="*/ 4936 h 1367649"/>
              <a:gd name="connsiteX0" fmla="*/ 0 w 1354280"/>
              <a:gd name="connsiteY0" fmla="*/ 4936 h 1367649"/>
              <a:gd name="connsiteX1" fmla="*/ 980228 w 1354280"/>
              <a:gd name="connsiteY1" fmla="*/ 0 h 1367649"/>
              <a:gd name="connsiteX2" fmla="*/ 1353367 w 1354280"/>
              <a:gd name="connsiteY2" fmla="*/ 943636 h 1367649"/>
              <a:gd name="connsiteX3" fmla="*/ 1354082 w 1354280"/>
              <a:gd name="connsiteY3" fmla="*/ 1367649 h 1367649"/>
              <a:gd name="connsiteX4" fmla="*/ 0 w 1354280"/>
              <a:gd name="connsiteY4" fmla="*/ 1367649 h 1367649"/>
              <a:gd name="connsiteX5" fmla="*/ 0 w 1354280"/>
              <a:gd name="connsiteY5" fmla="*/ 4936 h 136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4280" h="1367649">
                <a:moveTo>
                  <a:pt x="0" y="4936"/>
                </a:moveTo>
                <a:lnTo>
                  <a:pt x="980228" y="0"/>
                </a:lnTo>
                <a:lnTo>
                  <a:pt x="1353367" y="943636"/>
                </a:lnTo>
                <a:cubicBezTo>
                  <a:pt x="1352463" y="1090788"/>
                  <a:pt x="1354986" y="1220497"/>
                  <a:pt x="1354082" y="1367649"/>
                </a:cubicBezTo>
                <a:lnTo>
                  <a:pt x="0" y="1367649"/>
                </a:lnTo>
                <a:lnTo>
                  <a:pt x="0" y="4936"/>
                </a:lnTo>
                <a:close/>
              </a:path>
            </a:pathLst>
          </a:cu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948CA0-8624-4F85-8E70-D616670FDF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3341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88108" y="741682"/>
            <a:ext cx="3656476" cy="366542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498173" y="741682"/>
            <a:ext cx="4653321" cy="115457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498173" y="1948390"/>
            <a:ext cx="4653321" cy="115457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498173" y="3155098"/>
            <a:ext cx="1250555" cy="125200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817307" y="3155098"/>
            <a:ext cx="1250555" cy="125200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128946" y="3155098"/>
            <a:ext cx="2034104" cy="125200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49417B-0BAB-499A-AEFA-DD27B31046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44234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53448" y="764380"/>
            <a:ext cx="1924664" cy="344785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959453" y="-14990"/>
            <a:ext cx="1650022" cy="29372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959452" y="2998034"/>
            <a:ext cx="4910383" cy="121420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683322" y="1371600"/>
            <a:ext cx="1552586" cy="155064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683322" y="-14990"/>
            <a:ext cx="1552586" cy="13183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309755" y="1371600"/>
            <a:ext cx="1552586" cy="155064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F3126CC-6422-49D4-8CA5-FEC53C5068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70337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596" y="857846"/>
            <a:ext cx="6110394" cy="34242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C56F2F-9E20-4344-BE70-385F2E0A85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3149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11164" y="592111"/>
            <a:ext cx="3591013" cy="200868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56387" y="592111"/>
            <a:ext cx="2011663" cy="200868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419968" y="592111"/>
            <a:ext cx="2011663" cy="200868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11164" y="2653399"/>
            <a:ext cx="7718174" cy="191110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52CAAE-9FD9-4EFE-BB8E-987FC85BED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86506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53384" y="606392"/>
            <a:ext cx="1913803" cy="1914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42082" y="2524569"/>
            <a:ext cx="1913803" cy="1914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482863" y="606392"/>
            <a:ext cx="1913803" cy="1914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571561" y="2524569"/>
            <a:ext cx="1913803" cy="1914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F6B60E-93B4-4902-96D4-53B3FE392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95511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79993" y="598755"/>
            <a:ext cx="2506347" cy="250883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330688" y="598755"/>
            <a:ext cx="2506347" cy="250883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881383" y="598755"/>
            <a:ext cx="2506347" cy="250883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C440C2-169D-4348-8E5E-C03BFF122C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9314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0257" cy="219318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58EAA9-1B71-454D-8ED4-3FF1A07AFB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97744" y="1959769"/>
            <a:ext cx="1457325" cy="14573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902171" y="1959769"/>
            <a:ext cx="1457325" cy="14573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810620" y="1959769"/>
            <a:ext cx="1457325" cy="14573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715047" y="1959769"/>
            <a:ext cx="1457325" cy="14573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0639CB-AEA2-444A-BFA1-F8845B70CD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6763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5001" y="1945481"/>
            <a:ext cx="1662113" cy="16621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B321E9-FD97-4198-A1B7-2A8D0E5F16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7223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l Imag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895269" cy="51435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E27AC7-B7F1-41AA-80F1-BBEE2D9687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357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03380" y="4881348"/>
            <a:ext cx="3740828" cy="1942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alpha val="5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3" r:id="rId2"/>
    <p:sldLayoutId id="2147483664" r:id="rId3"/>
    <p:sldLayoutId id="2147483665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10" r:id="rId47"/>
    <p:sldLayoutId id="2147483711" r:id="rId48"/>
    <p:sldLayoutId id="2147483712" r:id="rId49"/>
    <p:sldLayoutId id="2147483713" r:id="rId50"/>
    <p:sldLayoutId id="2147483714" r:id="rId51"/>
    <p:sldLayoutId id="2147483715" r:id="rId52"/>
    <p:sldLayoutId id="2147483716" r:id="rId53"/>
    <p:sldLayoutId id="2147483717" r:id="rId54"/>
    <p:sldLayoutId id="2147483718" r:id="rId55"/>
    <p:sldLayoutId id="2147483719" r:id="rId56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mi3mien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acebook.com/ottoginoodl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acebook.com/VietnamOttogi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acebook.com/CupNoodles.i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acebook.com/MaMa-Myanmar-1604126363178765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acebook.com/nissinfoodssingapor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acebook.com/MiKhoaiTayCungDinh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" b="123"/>
          <a:stretch>
            <a:fillRect/>
          </a:stretch>
        </p:blipFill>
        <p:spPr/>
      </p:pic>
      <p:sp>
        <p:nvSpPr>
          <p:cNvPr id="16386" name="Rectangle 2"/>
          <p:cNvSpPr>
            <a:spLocks/>
          </p:cNvSpPr>
          <p:nvPr/>
        </p:nvSpPr>
        <p:spPr bwMode="auto">
          <a:xfrm>
            <a:off x="-1" y="3579862"/>
            <a:ext cx="9144000" cy="1563638"/>
          </a:xfrm>
          <a:prstGeom prst="rect">
            <a:avLst/>
          </a:prstGeom>
          <a:gradFill flip="none" rotWithShape="1">
            <a:gsLst>
              <a:gs pos="100000">
                <a:srgbClr val="2276BF">
                  <a:alpha val="89804"/>
                </a:srgbClr>
              </a:gs>
              <a:gs pos="0">
                <a:srgbClr val="114373">
                  <a:alpha val="90000"/>
                </a:srgbClr>
              </a:gs>
              <a:gs pos="65000">
                <a:schemeClr val="accent3">
                  <a:alpha val="85000"/>
                </a:schemeClr>
              </a:gs>
            </a:gsLst>
            <a:lin ang="19200000" scaled="0"/>
            <a:tileRect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6389" name="Rectangle 5"/>
          <p:cNvSpPr>
            <a:spLocks/>
          </p:cNvSpPr>
          <p:nvPr/>
        </p:nvSpPr>
        <p:spPr bwMode="auto">
          <a:xfrm>
            <a:off x="153986" y="3579862"/>
            <a:ext cx="8836027" cy="15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500" b="1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Bích</a:t>
            </a:r>
            <a:r>
              <a:rPr lang="en-US" sz="3500" b="1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 Chi Food</a:t>
            </a:r>
          </a:p>
          <a:p>
            <a:r>
              <a:rPr lang="en-US" sz="22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Đề</a:t>
            </a:r>
            <a:r>
              <a:rPr lang="en-US" sz="22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Xuất</a:t>
            </a:r>
            <a:r>
              <a:rPr lang="en-US" sz="22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Về</a:t>
            </a:r>
            <a:r>
              <a:rPr lang="en-US" sz="22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Thiết</a:t>
            </a:r>
            <a:r>
              <a:rPr lang="en-US" sz="22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Kế</a:t>
            </a:r>
            <a:r>
              <a:rPr lang="en-US" sz="22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 &amp; </a:t>
            </a:r>
            <a:r>
              <a:rPr lang="en-US" sz="22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Số</a:t>
            </a:r>
            <a:r>
              <a:rPr lang="en-US" sz="22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Lượng</a:t>
            </a:r>
            <a:r>
              <a:rPr lang="en-US" sz="22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Bài</a:t>
            </a:r>
            <a:r>
              <a:rPr lang="en-US" sz="22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Đăng</a:t>
            </a:r>
            <a:r>
              <a:rPr lang="en-US" sz="22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108554-AA76-45DA-AE80-2436C17AB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75" y="168590"/>
            <a:ext cx="1998637" cy="1368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1719" y="-15081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Mì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  <a:r>
              <a:rPr lang="en-US" sz="280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iền </a:t>
            </a:r>
            <a:endParaRPr lang="en-US" sz="2800" dirty="0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>
            <a:off x="1835695" y="506850"/>
            <a:ext cx="5400600" cy="1289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6" name="Picture 2" descr="Trong hÃ¬nh áº£nh cÃ³ thá» cÃ³: vÄn báº£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77" y="873777"/>
            <a:ext cx="3773927" cy="377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4">
            <a:extLst>
              <a:ext uri="{FF2B5EF4-FFF2-40B4-BE49-F238E27FC236}">
                <a16:creationId xmlns:a16="http://schemas.microsoft.com/office/drawing/2014/main" id="{ED43C112-DDF5-4941-BC3F-DA89984EFC63}"/>
              </a:ext>
            </a:extLst>
          </p:cNvPr>
          <p:cNvSpPr>
            <a:spLocks/>
          </p:cNvSpPr>
          <p:nvPr/>
        </p:nvSpPr>
        <p:spPr bwMode="auto">
          <a:xfrm>
            <a:off x="520477" y="549927"/>
            <a:ext cx="8316416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11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Thương</a:t>
            </a:r>
            <a:r>
              <a:rPr lang="en-US" sz="11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1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hiệu</a:t>
            </a:r>
            <a:r>
              <a:rPr lang="en-US" sz="11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1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mì</a:t>
            </a:r>
            <a:r>
              <a:rPr lang="en-US" sz="11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100" i="1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từ</a:t>
            </a:r>
            <a:r>
              <a:rPr lang="en-US" sz="1100" i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Việt Nam – Link: </a:t>
            </a:r>
            <a:r>
              <a:rPr lang="en-US" sz="1100" u="sng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https://www.facebook.com/mi3mien/</a:t>
            </a:r>
            <a:endParaRPr lang="en-US" sz="1100" i="1" dirty="0">
              <a:solidFill>
                <a:schemeClr val="bg2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</p:txBody>
      </p:sp>
      <p:pic>
        <p:nvPicPr>
          <p:cNvPr id="5" name="Picture 2" descr="KhÃ´ng cÃ³ vÄn báº£n thay tháº¿ tá»± Äá»ng nÃ o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520" y="873777"/>
            <a:ext cx="3773927" cy="377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03374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9166522" cy="51689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tangle 2"/>
          <p:cNvSpPr>
            <a:spLocks/>
          </p:cNvSpPr>
          <p:nvPr/>
        </p:nvSpPr>
        <p:spPr bwMode="auto">
          <a:xfrm>
            <a:off x="0" y="0"/>
            <a:ext cx="9163051" cy="5162550"/>
          </a:xfrm>
          <a:prstGeom prst="rect">
            <a:avLst/>
          </a:prstGeom>
          <a:solidFill>
            <a:srgbClr val="2E2E2E">
              <a:alpha val="75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971600" y="2715766"/>
            <a:ext cx="7164586" cy="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05161" y="2107396"/>
            <a:ext cx="65527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4496F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Số</a:t>
            </a:r>
            <a:r>
              <a:rPr lang="en-US" sz="2800" dirty="0">
                <a:solidFill>
                  <a:srgbClr val="4496F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rgbClr val="4496F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Lượng</a:t>
            </a:r>
            <a:r>
              <a:rPr lang="en-US" sz="2800" dirty="0">
                <a:solidFill>
                  <a:srgbClr val="4496F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rgbClr val="4496F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Bài</a:t>
            </a:r>
            <a:r>
              <a:rPr lang="en-US" sz="2800" dirty="0">
                <a:solidFill>
                  <a:srgbClr val="4496F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rgbClr val="4496F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Đăng</a:t>
            </a:r>
            <a:r>
              <a:rPr lang="en-US" sz="2800" dirty="0">
                <a:solidFill>
                  <a:srgbClr val="4496FA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Phổ</a:t>
            </a: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Biến</a:t>
            </a:r>
            <a:r>
              <a:rPr lang="en-US" sz="28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en-US" sz="28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2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99620" y="2692171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Của Các Facebook Page Thực Phẩm Ăn Liền &amp; Chế Biến Khác</a:t>
            </a:r>
            <a:endParaRPr lang="en-US" sz="900" i="1">
              <a:solidFill>
                <a:schemeClr val="accent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900" i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78222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795744"/>
              </p:ext>
            </p:extLst>
          </p:nvPr>
        </p:nvGraphicFramePr>
        <p:xfrm>
          <a:off x="1331640" y="1466388"/>
          <a:ext cx="6408712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9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883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Tên</a:t>
                      </a:r>
                      <a:r>
                        <a:rPr lang="en-US" sz="900" baseline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Facebook Page</a:t>
                      </a:r>
                      <a:endParaRPr lang="en-US" sz="9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Số</a:t>
                      </a:r>
                      <a:r>
                        <a:rPr lang="en-US" sz="900" baseline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lượng bài đăng/tuần</a:t>
                      </a:r>
                      <a:endParaRPr lang="en-US" sz="9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Link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Tuyệt</a:t>
                      </a:r>
                      <a:r>
                        <a:rPr lang="en-US" sz="1200" baseline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chiêu Gấu Đỏ</a:t>
                      </a:r>
                      <a:endParaRPr lang="en-US" sz="1200">
                        <a:solidFill>
                          <a:schemeClr val="bg2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https://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www.facebook.com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GauDoAsiaFoods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Vifon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https://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www.facebook.com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VifonVietnam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Mì</a:t>
                      </a:r>
                      <a:r>
                        <a:rPr lang="en-US" sz="1200" baseline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3 miền</a:t>
                      </a:r>
                      <a:endParaRPr lang="en-US" sz="1200">
                        <a:solidFill>
                          <a:schemeClr val="bg2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https://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www.facebook.com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/mi3mien/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Mì</a:t>
                      </a:r>
                      <a:r>
                        <a:rPr lang="en-US" sz="1200" baseline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ăn liền Hảo Hảo</a:t>
                      </a:r>
                      <a:endParaRPr lang="en-US" sz="1200">
                        <a:solidFill>
                          <a:schemeClr val="bg2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https://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www.facebook.com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HaoHaoAcecook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Shri Restaurant</a:t>
                      </a:r>
                      <a:r>
                        <a:rPr lang="en-US" sz="1200" baseline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&amp; Lounge</a:t>
                      </a:r>
                      <a:endParaRPr lang="en-US" sz="1200">
                        <a:solidFill>
                          <a:schemeClr val="bg2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https://www.facebook.com/shri.restaurant/</a:t>
                      </a:r>
                      <a:endParaRPr lang="en-US" sz="1200" dirty="0">
                        <a:solidFill>
                          <a:schemeClr val="bg2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83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New World</a:t>
                      </a:r>
                      <a:r>
                        <a:rPr lang="en-US" sz="1200" baseline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Hotel Saigon</a:t>
                      </a:r>
                      <a:endParaRPr lang="en-US" sz="1200">
                        <a:solidFill>
                          <a:schemeClr val="bg2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https://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www.facebook.com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Saigon.NewWorldHotel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/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9776" y="33467"/>
            <a:ext cx="8532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Số Lượng Bài Đăng Phổ Biến</a:t>
            </a:r>
            <a:br>
              <a:rPr lang="en-US" sz="280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280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Của Các Facebook Page Thực Phẩm Ăn Liền &amp; Chế Biến Khác</a:t>
            </a:r>
            <a:endParaRPr lang="en-US" sz="2800" dirty="0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Line 13"/>
          <p:cNvSpPr>
            <a:spLocks noChangeShapeType="1"/>
          </p:cNvSpPr>
          <p:nvPr/>
        </p:nvSpPr>
        <p:spPr bwMode="auto">
          <a:xfrm>
            <a:off x="1835696" y="1347614"/>
            <a:ext cx="5400600" cy="1289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3688" y="4438608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00" i="1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900" i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Số lượng bài đăng phổ biến của các Facebook Page thực phẩm ăn liền và chế biến khác là 2-3 bài/tuần</a:t>
            </a:r>
          </a:p>
        </p:txBody>
      </p:sp>
    </p:spTree>
    <p:extLst>
      <p:ext uri="{BB962C8B-B14F-4D97-AF65-F5344CB8AC3E}">
        <p14:creationId xmlns:p14="http://schemas.microsoft.com/office/powerpoint/2010/main" val="105147952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9144000" cy="51562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Slide Number Placeholder 1"/>
          <p:cNvSpPr txBox="1">
            <a:spLocks/>
          </p:cNvSpPr>
          <p:nvPr/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900" b="1" i="0" kern="120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Gill Sans" charset="0"/>
              </a:defRPr>
            </a:lvl1pPr>
            <a:lvl2pPr marL="1714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8572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10287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2001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3716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fld id="{C3929991-3F91-D343-BFF2-32848ABE790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-12700" y="-9525"/>
            <a:ext cx="9163051" cy="5162550"/>
          </a:xfrm>
          <a:prstGeom prst="rect">
            <a:avLst/>
          </a:prstGeom>
          <a:solidFill>
            <a:srgbClr val="2E2E2E">
              <a:alpha val="75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971600" y="2715766"/>
            <a:ext cx="7164586" cy="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47664" y="2189371"/>
            <a:ext cx="5831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 </a:t>
            </a:r>
            <a:r>
              <a:rPr lang="en-US" sz="28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Sánh</a:t>
            </a: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Tương</a:t>
            </a:r>
            <a:r>
              <a:rPr lang="en-US" sz="2800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Tác</a:t>
            </a:r>
            <a:r>
              <a:rPr lang="en-US" sz="2800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Nội</a:t>
            </a:r>
            <a:r>
              <a:rPr lang="en-US" sz="2800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err="1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Tại</a:t>
            </a:r>
            <a:r>
              <a:rPr lang="en-US" sz="280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sz="2800" dirty="0">
              <a:solidFill>
                <a:schemeClr val="accent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39093" y="2727731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Của Bích Chi Family Trước &amp; Sau Khi Chạy Media</a:t>
            </a:r>
          </a:p>
          <a:p>
            <a:endParaRPr lang="en-US" sz="900" i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41429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2" y="1082825"/>
            <a:ext cx="1868416" cy="32755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468560" y="-48971"/>
            <a:ext cx="10081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Tương Tác Của Facebook Page Bích Chi Famliy </a:t>
            </a:r>
          </a:p>
          <a:p>
            <a:r>
              <a:rPr lang="en-US" sz="280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 Tháng Trước Khi Chạy Media</a:t>
            </a:r>
          </a:p>
        </p:txBody>
      </p:sp>
      <p:sp>
        <p:nvSpPr>
          <p:cNvPr id="5" name="Line 13"/>
          <p:cNvSpPr>
            <a:spLocks noChangeShapeType="1"/>
          </p:cNvSpPr>
          <p:nvPr/>
        </p:nvSpPr>
        <p:spPr bwMode="auto">
          <a:xfrm>
            <a:off x="1871700" y="887635"/>
            <a:ext cx="5400600" cy="1289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30947" y="4395617"/>
            <a:ext cx="2726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Tiếp cận 315 người, 8 tương tác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275" y="1099169"/>
            <a:ext cx="3058914" cy="32429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16116" y="4395617"/>
            <a:ext cx="3312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Tiếp cận 485 người, 9 tương tác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40" y="1096454"/>
            <a:ext cx="2792123" cy="32374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03748" y="4402153"/>
            <a:ext cx="3312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Tiếp cận 395 người, 14 tương tác</a:t>
            </a:r>
          </a:p>
        </p:txBody>
      </p:sp>
    </p:spTree>
    <p:extLst>
      <p:ext uri="{BB962C8B-B14F-4D97-AF65-F5344CB8AC3E}">
        <p14:creationId xmlns:p14="http://schemas.microsoft.com/office/powerpoint/2010/main" val="397075030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>
            <a:off x="1863048" y="872185"/>
            <a:ext cx="5400600" cy="1289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506" y="1087456"/>
            <a:ext cx="1764240" cy="32158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62430" y="4369115"/>
            <a:ext cx="3528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Tiếp cận 5,876 người, 66 tương tác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62" y="1140108"/>
            <a:ext cx="1980220" cy="32290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76200" y="4369115"/>
            <a:ext cx="3096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Tiếp cận 4,032 người, 18 tương tác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77" y="1087456"/>
            <a:ext cx="1999124" cy="32265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80528" y="4369115"/>
            <a:ext cx="3528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Tiếp cận 6,974 người, 26 tương tác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468560" y="-48971"/>
            <a:ext cx="10081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Tương Tác Của Facebook Page Bích Chi Famliy </a:t>
            </a:r>
          </a:p>
          <a:p>
            <a:r>
              <a:rPr lang="en-US" sz="280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 Tháng Sau Khi Chạy Media</a:t>
            </a:r>
          </a:p>
        </p:txBody>
      </p:sp>
    </p:spTree>
    <p:extLst>
      <p:ext uri="{BB962C8B-B14F-4D97-AF65-F5344CB8AC3E}">
        <p14:creationId xmlns:p14="http://schemas.microsoft.com/office/powerpoint/2010/main" val="299274935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>
            <a:off x="1863048" y="872185"/>
            <a:ext cx="5400600" cy="1289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468560" y="-48971"/>
            <a:ext cx="10081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Số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Lượt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Hỏi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Thông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Tin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Và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Mua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Sản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Phẩm</a:t>
            </a:r>
            <a:endParaRPr lang="en-US" sz="2800" dirty="0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Tháng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Trước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Khi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Chạy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Media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059582"/>
            <a:ext cx="4307521" cy="3052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716EF4-0A60-6F48-8D64-D92573037883}"/>
              </a:ext>
            </a:extLst>
          </p:cNvPr>
          <p:cNvSpPr txBox="1"/>
          <p:nvPr/>
        </p:nvSpPr>
        <p:spPr>
          <a:xfrm>
            <a:off x="1034956" y="4111931"/>
            <a:ext cx="7056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Chỉ</a:t>
            </a:r>
            <a:r>
              <a:rPr lang="en-US" sz="1000" i="1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i="1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1000" i="1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i="1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duy</a:t>
            </a:r>
            <a:r>
              <a:rPr lang="en-US" sz="1000" i="1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i="1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nhất</a:t>
            </a:r>
            <a:r>
              <a:rPr lang="en-US" sz="1000" i="1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1 </a:t>
            </a:r>
            <a:r>
              <a:rPr lang="en-US" sz="1000" i="1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lượt</a:t>
            </a:r>
            <a:r>
              <a:rPr lang="en-US" sz="1000" i="1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i="1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hỏi</a:t>
            </a:r>
            <a:r>
              <a:rPr lang="en-US" sz="1000" i="1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i="1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về</a:t>
            </a:r>
            <a:r>
              <a:rPr lang="en-US" sz="1000" i="1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i="1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sản</a:t>
            </a:r>
            <a:r>
              <a:rPr lang="en-US" sz="1000" i="1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i="1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phẩm</a:t>
            </a:r>
            <a:r>
              <a:rPr lang="en-US" sz="1000" i="1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i="1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từ</a:t>
            </a:r>
            <a:r>
              <a:rPr lang="en-US" sz="1000" i="1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i="1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người</a:t>
            </a:r>
            <a:r>
              <a:rPr lang="en-US" sz="1000" i="1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i="1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dùng</a:t>
            </a:r>
            <a:endParaRPr lang="en-US" sz="1000" i="1" dirty="0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01051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>
            <a:off x="1863048" y="872185"/>
            <a:ext cx="5400600" cy="1289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27" y="1117753"/>
            <a:ext cx="2808453" cy="11765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5616" y="4083918"/>
            <a:ext cx="7056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1000" i="1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i="1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bình</a:t>
            </a:r>
            <a:r>
              <a:rPr lang="en-US" sz="1000" i="1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i="1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r>
              <a:rPr lang="en-US" sz="1000" i="1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i="1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và</a:t>
            </a:r>
            <a:r>
              <a:rPr lang="en-US" sz="1000" i="1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tin </a:t>
            </a:r>
            <a:r>
              <a:rPr lang="en-US" sz="1000" i="1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nhắn</a:t>
            </a:r>
            <a:r>
              <a:rPr lang="en-US" sz="1000" i="1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i="1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của</a:t>
            </a:r>
            <a:r>
              <a:rPr lang="en-US" sz="1000" i="1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i="1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khách</a:t>
            </a:r>
            <a:r>
              <a:rPr lang="en-US" sz="1000" i="1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i="1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hàng</a:t>
            </a:r>
            <a:r>
              <a:rPr lang="en-US" sz="1000" i="1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i="1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về</a:t>
            </a:r>
            <a:r>
              <a:rPr lang="en-US" sz="1000" i="1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i="1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sản</a:t>
            </a:r>
            <a:r>
              <a:rPr lang="en-US" sz="1000" i="1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i="1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phẩm</a:t>
            </a:r>
            <a:r>
              <a:rPr lang="en-US" sz="1000" i="1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i="1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trên</a:t>
            </a:r>
            <a:r>
              <a:rPr lang="en-US" sz="1000" i="1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i="1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Fanpage</a:t>
            </a:r>
            <a:endParaRPr lang="en-US" sz="1000" i="1" dirty="0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7CC281-656F-6E42-A2F4-61AFD2AEE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483" y="1116342"/>
            <a:ext cx="3062734" cy="1176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AB9420-EAA0-B94F-A73D-8FB05C217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1222494"/>
            <a:ext cx="2496051" cy="964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5AE89B-630C-3441-96EB-31B1AD50C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62" y="2476340"/>
            <a:ext cx="2539572" cy="14039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AC8431-1FD7-7040-B9C3-0E2EF215C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598" y="2566255"/>
            <a:ext cx="2829198" cy="12241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991483-D6D8-D140-86CB-0C5382D4A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9926" y="2477588"/>
            <a:ext cx="2313388" cy="14987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468560" y="-48971"/>
            <a:ext cx="10081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Số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Lượt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Hỏi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Thông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Tin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Và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Mua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Sản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Phẩm</a:t>
            </a:r>
            <a:endParaRPr lang="en-US" sz="2800" dirty="0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Tháng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Sau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Khi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Chạy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Media</a:t>
            </a:r>
          </a:p>
        </p:txBody>
      </p:sp>
    </p:spTree>
    <p:extLst>
      <p:ext uri="{BB962C8B-B14F-4D97-AF65-F5344CB8AC3E}">
        <p14:creationId xmlns:p14="http://schemas.microsoft.com/office/powerpoint/2010/main" val="294907805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1719" y="-15081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Nhận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xét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chung</a:t>
            </a:r>
            <a:endParaRPr lang="en-US" sz="2800" dirty="0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>
            <a:off x="1691680" y="509428"/>
            <a:ext cx="5472608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E3089-5533-AC47-B8FA-3B15ADC99472}"/>
              </a:ext>
            </a:extLst>
          </p:cNvPr>
          <p:cNvSpPr txBox="1"/>
          <p:nvPr/>
        </p:nvSpPr>
        <p:spPr>
          <a:xfrm>
            <a:off x="124762" y="3014150"/>
            <a:ext cx="85995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>
                <a:latin typeface="Helvetica" pitchFamily="2" charset="0"/>
              </a:rPr>
              <a:t>Trước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khi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có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hoạt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động</a:t>
            </a:r>
            <a:r>
              <a:rPr lang="en-US" sz="1400" dirty="0">
                <a:latin typeface="Helvetica" pitchFamily="2" charset="0"/>
              </a:rPr>
              <a:t> media 1 </a:t>
            </a:r>
            <a:r>
              <a:rPr lang="en-US" sz="1400" dirty="0" err="1">
                <a:latin typeface="Helvetica" pitchFamily="2" charset="0"/>
              </a:rPr>
              <a:t>tháng</a:t>
            </a:r>
            <a:r>
              <a:rPr lang="en-US" sz="1400" dirty="0">
                <a:latin typeface="Helvetica" pitchFamily="2" charset="0"/>
              </a:rPr>
              <a:t>, Page </a:t>
            </a:r>
            <a:r>
              <a:rPr lang="en-US" sz="1400" dirty="0" err="1">
                <a:latin typeface="Helvetica" pitchFamily="2" charset="0"/>
              </a:rPr>
              <a:t>chỉ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tiếp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cận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được</a:t>
            </a:r>
            <a:r>
              <a:rPr lang="en-US" sz="1400" dirty="0">
                <a:latin typeface="Helvetica" pitchFamily="2" charset="0"/>
              </a:rPr>
              <a:t> 4,369 </a:t>
            </a:r>
            <a:r>
              <a:rPr lang="en-US" sz="1400" dirty="0" err="1">
                <a:latin typeface="Helvetica" pitchFamily="2" charset="0"/>
              </a:rPr>
              <a:t>người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dùng</a:t>
            </a:r>
            <a:r>
              <a:rPr lang="en-US" sz="1400" dirty="0">
                <a:latin typeface="Helvetica" pitchFamily="2" charset="0"/>
              </a:rPr>
              <a:t>, </a:t>
            </a:r>
            <a:r>
              <a:rPr lang="en-US" sz="1400" dirty="0" err="1">
                <a:latin typeface="Helvetica" pitchFamily="2" charset="0"/>
              </a:rPr>
              <a:t>có</a:t>
            </a:r>
            <a:r>
              <a:rPr lang="en-US" sz="1400" dirty="0">
                <a:latin typeface="Helvetica" pitchFamily="2" charset="0"/>
              </a:rPr>
              <a:t> 279 </a:t>
            </a:r>
            <a:r>
              <a:rPr lang="en-US" sz="1400" dirty="0" err="1">
                <a:latin typeface="Helvetica" pitchFamily="2" charset="0"/>
              </a:rPr>
              <a:t>tương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tác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và</a:t>
            </a:r>
            <a:r>
              <a:rPr lang="en-US" sz="1400" dirty="0">
                <a:latin typeface="Helvetica" pitchFamily="2" charset="0"/>
              </a:rPr>
              <a:t> 1 </a:t>
            </a:r>
            <a:r>
              <a:rPr lang="en-US" sz="1400" dirty="0" err="1">
                <a:latin typeface="Helvetica" pitchFamily="2" charset="0"/>
              </a:rPr>
              <a:t>lượt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hỏi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thông</a:t>
            </a:r>
            <a:r>
              <a:rPr lang="en-US" sz="1400" dirty="0">
                <a:latin typeface="Helvetica" pitchFamily="2" charset="0"/>
              </a:rPr>
              <a:t> tin </a:t>
            </a:r>
            <a:r>
              <a:rPr lang="en-US" sz="1400" dirty="0" err="1">
                <a:latin typeface="Helvetica" pitchFamily="2" charset="0"/>
              </a:rPr>
              <a:t>và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mua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sản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phẩm</a:t>
            </a:r>
            <a:r>
              <a:rPr lang="en-US" sz="1400" dirty="0">
                <a:latin typeface="Helvetica" pitchFamily="2" charset="0"/>
              </a:rPr>
              <a:t>. Sau </a:t>
            </a:r>
            <a:r>
              <a:rPr lang="en-US" sz="1400" dirty="0" err="1">
                <a:latin typeface="Helvetica" pitchFamily="2" charset="0"/>
              </a:rPr>
              <a:t>khi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có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hoạt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động</a:t>
            </a:r>
            <a:r>
              <a:rPr lang="en-US" sz="1400" dirty="0">
                <a:latin typeface="Helvetica" pitchFamily="2" charset="0"/>
              </a:rPr>
              <a:t> media, Page </a:t>
            </a:r>
            <a:r>
              <a:rPr lang="en-US" sz="1400" dirty="0" err="1">
                <a:latin typeface="Helvetica" pitchFamily="2" charset="0"/>
              </a:rPr>
              <a:t>tiếp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cận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lên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đến</a:t>
            </a:r>
            <a:r>
              <a:rPr lang="en-US" sz="1400" dirty="0">
                <a:latin typeface="Helvetica" pitchFamily="2" charset="0"/>
              </a:rPr>
              <a:t> 19,416 </a:t>
            </a:r>
            <a:r>
              <a:rPr lang="en-US" sz="1400" dirty="0" err="1">
                <a:latin typeface="Helvetica" pitchFamily="2" charset="0"/>
              </a:rPr>
              <a:t>người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dùng</a:t>
            </a:r>
            <a:r>
              <a:rPr lang="en-US" sz="1400" dirty="0">
                <a:latin typeface="Helvetica" pitchFamily="2" charset="0"/>
              </a:rPr>
              <a:t>, </a:t>
            </a:r>
            <a:r>
              <a:rPr lang="en-US" sz="1400" dirty="0" err="1">
                <a:latin typeface="Helvetica" pitchFamily="2" charset="0"/>
              </a:rPr>
              <a:t>có</a:t>
            </a:r>
            <a:r>
              <a:rPr lang="en-US" sz="1400" dirty="0">
                <a:latin typeface="Helvetica" pitchFamily="2" charset="0"/>
              </a:rPr>
              <a:t> 477 </a:t>
            </a:r>
            <a:r>
              <a:rPr lang="en-US" sz="1400" dirty="0" err="1">
                <a:latin typeface="Helvetica" pitchFamily="2" charset="0"/>
              </a:rPr>
              <a:t>tương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tác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và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có</a:t>
            </a:r>
            <a:r>
              <a:rPr lang="en-US" sz="1400" dirty="0">
                <a:latin typeface="Helvetica" pitchFamily="2" charset="0"/>
              </a:rPr>
              <a:t> 6 </a:t>
            </a:r>
            <a:r>
              <a:rPr lang="en-US" sz="1400" dirty="0" err="1">
                <a:latin typeface="Helvetica" pitchFamily="2" charset="0"/>
              </a:rPr>
              <a:t>lượt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hỏi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thông</a:t>
            </a:r>
            <a:r>
              <a:rPr lang="en-US" sz="1400" dirty="0">
                <a:latin typeface="Helvetica" pitchFamily="2" charset="0"/>
              </a:rPr>
              <a:t> tin </a:t>
            </a:r>
            <a:r>
              <a:rPr lang="en-US" sz="1400" dirty="0" err="1">
                <a:latin typeface="Helvetica" pitchFamily="2" charset="0"/>
              </a:rPr>
              <a:t>và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mua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sản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phẩm</a:t>
            </a:r>
            <a:r>
              <a:rPr lang="en-US" sz="1400" dirty="0">
                <a:latin typeface="Helvetica" pitchFamily="2" charset="0"/>
              </a:rPr>
              <a:t>. </a:t>
            </a:r>
            <a:r>
              <a:rPr lang="en-US" sz="1400" dirty="0" err="1">
                <a:latin typeface="Helvetica" pitchFamily="2" charset="0"/>
              </a:rPr>
              <a:t>Hoạt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động</a:t>
            </a:r>
            <a:r>
              <a:rPr lang="en-US" sz="1400" dirty="0">
                <a:latin typeface="Helvetica" pitchFamily="2" charset="0"/>
              </a:rPr>
              <a:t> media </a:t>
            </a:r>
            <a:r>
              <a:rPr lang="en-US" sz="1400" dirty="0" err="1">
                <a:latin typeface="Helvetica" pitchFamily="2" charset="0"/>
              </a:rPr>
              <a:t>góp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phần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quan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trọng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vào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việc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thu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hút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tương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tác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và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phản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hồi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của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người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dùng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về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thương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hiệu</a:t>
            </a:r>
            <a:r>
              <a:rPr lang="en-US" sz="1400" dirty="0">
                <a:latin typeface="Helvetica" pitchFamily="2" charset="0"/>
              </a:rPr>
              <a:t>. </a:t>
            </a:r>
            <a:r>
              <a:rPr lang="en-US" sz="1400" dirty="0" err="1">
                <a:latin typeface="Helvetica" pitchFamily="2" charset="0"/>
              </a:rPr>
              <a:t>Dù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nội</a:t>
            </a:r>
            <a:r>
              <a:rPr lang="en-US" sz="1400" dirty="0">
                <a:latin typeface="Helvetica" pitchFamily="2" charset="0"/>
              </a:rPr>
              <a:t> dung hay </a:t>
            </a:r>
            <a:r>
              <a:rPr lang="en-US" sz="1400" dirty="0" err="1">
                <a:latin typeface="Helvetica" pitchFamily="2" charset="0"/>
              </a:rPr>
              <a:t>nhưng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không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có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hoạt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động</a:t>
            </a:r>
            <a:r>
              <a:rPr lang="en-US" sz="1400" dirty="0">
                <a:latin typeface="Helvetica" pitchFamily="2" charset="0"/>
              </a:rPr>
              <a:t> media </a:t>
            </a:r>
            <a:r>
              <a:rPr lang="en-US" sz="1400" dirty="0" err="1">
                <a:latin typeface="Helvetica" pitchFamily="2" charset="0"/>
              </a:rPr>
              <a:t>kèm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theo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sẽ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không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thể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mang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lại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hiệu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quả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vì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hiện</a:t>
            </a:r>
            <a:r>
              <a:rPr lang="en-US" sz="1400" dirty="0">
                <a:latin typeface="Helvetica" pitchFamily="2" charset="0"/>
              </a:rPr>
              <a:t> nay Facebook </a:t>
            </a:r>
            <a:r>
              <a:rPr lang="en-US" sz="1400" dirty="0" err="1">
                <a:latin typeface="Helvetica" pitchFamily="2" charset="0"/>
              </a:rPr>
              <a:t>đang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giảm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việc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phân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phối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thảo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luận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tự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nhiên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đến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mức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tối</a:t>
            </a:r>
            <a:r>
              <a:rPr lang="en-US" sz="1400" dirty="0">
                <a:latin typeface="Helvetica" pitchFamily="2" charset="0"/>
              </a:rPr>
              <a:t> </a:t>
            </a:r>
            <a:r>
              <a:rPr lang="en-US" sz="1400" dirty="0" err="1">
                <a:latin typeface="Helvetica" pitchFamily="2" charset="0"/>
              </a:rPr>
              <a:t>thiểu</a:t>
            </a:r>
            <a:r>
              <a:rPr lang="en-US" sz="1400" dirty="0">
                <a:latin typeface="Helvetica" pitchFamily="2" charset="0"/>
              </a:rPr>
              <a:t> (</a:t>
            </a:r>
            <a:r>
              <a:rPr lang="en-US" sz="1400" dirty="0" err="1">
                <a:latin typeface="Helvetica" pitchFamily="2" charset="0"/>
              </a:rPr>
              <a:t>dưới</a:t>
            </a:r>
            <a:r>
              <a:rPr lang="en-US" sz="1400" dirty="0">
                <a:latin typeface="Helvetica" pitchFamily="2" charset="0"/>
              </a:rPr>
              <a:t> 0.5%) </a:t>
            </a:r>
            <a:r>
              <a:rPr lang="en-US" sz="1400" b="1" dirty="0">
                <a:latin typeface="Helvetica" pitchFamily="2" charset="0"/>
                <a:sym typeface="Wingdings" pitchFamily="2" charset="2"/>
              </a:rPr>
              <a:t> </a:t>
            </a:r>
            <a:r>
              <a:rPr lang="en-US" sz="1400" b="1" dirty="0" err="1">
                <a:latin typeface="Helvetica" pitchFamily="2" charset="0"/>
                <a:sym typeface="Wingdings" pitchFamily="2" charset="2"/>
              </a:rPr>
              <a:t>Hoạt</a:t>
            </a:r>
            <a:r>
              <a:rPr lang="en-US" sz="1400" b="1" dirty="0">
                <a:latin typeface="Helvetica" pitchFamily="2" charset="0"/>
                <a:sym typeface="Wingdings" pitchFamily="2" charset="2"/>
              </a:rPr>
              <a:t> </a:t>
            </a:r>
            <a:r>
              <a:rPr lang="en-US" sz="1400" b="1" dirty="0" err="1">
                <a:latin typeface="Helvetica" pitchFamily="2" charset="0"/>
                <a:sym typeface="Wingdings" pitchFamily="2" charset="2"/>
              </a:rPr>
              <a:t>động</a:t>
            </a:r>
            <a:r>
              <a:rPr lang="en-US" sz="1400" b="1" dirty="0">
                <a:latin typeface="Helvetica" pitchFamily="2" charset="0"/>
                <a:sym typeface="Wingdings" pitchFamily="2" charset="2"/>
              </a:rPr>
              <a:t> </a:t>
            </a:r>
            <a:r>
              <a:rPr lang="en-US" sz="1400" b="1" dirty="0" err="1">
                <a:latin typeface="Helvetica" pitchFamily="2" charset="0"/>
                <a:sym typeface="Wingdings" pitchFamily="2" charset="2"/>
              </a:rPr>
              <a:t>tạo</a:t>
            </a:r>
            <a:r>
              <a:rPr lang="en-US" sz="1400" b="1" dirty="0">
                <a:latin typeface="Helvetica" pitchFamily="2" charset="0"/>
                <a:sym typeface="Wingdings" pitchFamily="2" charset="2"/>
              </a:rPr>
              <a:t> </a:t>
            </a:r>
            <a:r>
              <a:rPr lang="en-US" sz="1400" b="1" dirty="0" err="1">
                <a:latin typeface="Helvetica" pitchFamily="2" charset="0"/>
                <a:sym typeface="Wingdings" pitchFamily="2" charset="2"/>
              </a:rPr>
              <a:t>ra</a:t>
            </a:r>
            <a:r>
              <a:rPr lang="en-US" sz="1400" b="1" dirty="0">
                <a:latin typeface="Helvetica" pitchFamily="2" charset="0"/>
                <a:sym typeface="Wingdings" pitchFamily="2" charset="2"/>
              </a:rPr>
              <a:t> </a:t>
            </a:r>
            <a:r>
              <a:rPr lang="en-US" sz="1400" b="1" dirty="0" err="1">
                <a:latin typeface="Helvetica" pitchFamily="2" charset="0"/>
                <a:sym typeface="Wingdings" pitchFamily="2" charset="2"/>
              </a:rPr>
              <a:t>nội</a:t>
            </a:r>
            <a:r>
              <a:rPr lang="en-US" sz="1400" b="1" dirty="0">
                <a:latin typeface="Helvetica" pitchFamily="2" charset="0"/>
                <a:sym typeface="Wingdings" pitchFamily="2" charset="2"/>
              </a:rPr>
              <a:t> dung </a:t>
            </a:r>
            <a:r>
              <a:rPr lang="en-US" sz="1400" b="1" dirty="0" err="1">
                <a:latin typeface="Helvetica" pitchFamily="2" charset="0"/>
                <a:sym typeface="Wingdings" pitchFamily="2" charset="2"/>
              </a:rPr>
              <a:t>mới</a:t>
            </a:r>
            <a:r>
              <a:rPr lang="en-US" sz="1400" b="1" dirty="0">
                <a:latin typeface="Helvetica" pitchFamily="2" charset="0"/>
                <a:sym typeface="Wingdings" pitchFamily="2" charset="2"/>
              </a:rPr>
              <a:t> </a:t>
            </a:r>
            <a:r>
              <a:rPr lang="en-US" sz="1400" b="1" dirty="0" err="1">
                <a:latin typeface="Helvetica" pitchFamily="2" charset="0"/>
                <a:sym typeface="Wingdings" pitchFamily="2" charset="2"/>
              </a:rPr>
              <a:t>và</a:t>
            </a:r>
            <a:r>
              <a:rPr lang="en-US" sz="1400" b="1" dirty="0">
                <a:latin typeface="Helvetica" pitchFamily="2" charset="0"/>
                <a:sym typeface="Wingdings" pitchFamily="2" charset="2"/>
              </a:rPr>
              <a:t> media </a:t>
            </a:r>
            <a:r>
              <a:rPr lang="en-US" sz="1400" b="1" dirty="0" err="1">
                <a:latin typeface="Helvetica" pitchFamily="2" charset="0"/>
                <a:sym typeface="Wingdings" pitchFamily="2" charset="2"/>
              </a:rPr>
              <a:t>cần</a:t>
            </a:r>
            <a:r>
              <a:rPr lang="en-US" sz="1400" b="1" dirty="0">
                <a:latin typeface="Helvetica" pitchFamily="2" charset="0"/>
                <a:sym typeface="Wingdings" pitchFamily="2" charset="2"/>
              </a:rPr>
              <a:t> </a:t>
            </a:r>
            <a:r>
              <a:rPr lang="en-US" sz="1400" b="1" dirty="0" err="1">
                <a:latin typeface="Helvetica" pitchFamily="2" charset="0"/>
                <a:sym typeface="Wingdings" pitchFamily="2" charset="2"/>
              </a:rPr>
              <a:t>đi</a:t>
            </a:r>
            <a:r>
              <a:rPr lang="en-US" sz="1400" b="1" dirty="0">
                <a:latin typeface="Helvetica" pitchFamily="2" charset="0"/>
                <a:sym typeface="Wingdings" pitchFamily="2" charset="2"/>
              </a:rPr>
              <a:t> song </a:t>
            </a:r>
            <a:r>
              <a:rPr lang="en-US" sz="1400" b="1" dirty="0" err="1">
                <a:latin typeface="Helvetica" pitchFamily="2" charset="0"/>
                <a:sym typeface="Wingdings" pitchFamily="2" charset="2"/>
              </a:rPr>
              <a:t>hành</a:t>
            </a:r>
            <a:r>
              <a:rPr lang="en-US" sz="1400" b="1" dirty="0">
                <a:latin typeface="Helvetica" pitchFamily="2" charset="0"/>
                <a:sym typeface="Wingdings" pitchFamily="2" charset="2"/>
              </a:rPr>
              <a:t> </a:t>
            </a:r>
            <a:r>
              <a:rPr lang="en-US" sz="1400" b="1" dirty="0" err="1">
                <a:latin typeface="Helvetica" pitchFamily="2" charset="0"/>
                <a:sym typeface="Wingdings" pitchFamily="2" charset="2"/>
              </a:rPr>
              <a:t>với</a:t>
            </a:r>
            <a:r>
              <a:rPr lang="en-US" sz="1400" b="1" dirty="0">
                <a:latin typeface="Helvetica" pitchFamily="2" charset="0"/>
                <a:sym typeface="Wingdings" pitchFamily="2" charset="2"/>
              </a:rPr>
              <a:t> </a:t>
            </a:r>
            <a:r>
              <a:rPr lang="en-US" sz="1400" b="1" dirty="0" err="1">
                <a:latin typeface="Helvetica" pitchFamily="2" charset="0"/>
                <a:sym typeface="Wingdings" pitchFamily="2" charset="2"/>
              </a:rPr>
              <a:t>nhau</a:t>
            </a:r>
            <a:r>
              <a:rPr lang="en-US" sz="1400" b="1" dirty="0">
                <a:latin typeface="Helvetica" pitchFamily="2" charset="0"/>
                <a:sym typeface="Wingdings" pitchFamily="2" charset="2"/>
              </a:rPr>
              <a:t>. </a:t>
            </a:r>
            <a:endParaRPr lang="en-US" sz="1400" b="1" dirty="0">
              <a:latin typeface="Helvetica" pitchFamily="2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4E1A897-89F0-4F4E-B26C-3021D1FB43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5975346"/>
              </p:ext>
            </p:extLst>
          </p:nvPr>
        </p:nvGraphicFramePr>
        <p:xfrm>
          <a:off x="128210" y="599077"/>
          <a:ext cx="2736304" cy="2174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D9F754A-F52C-3248-8002-5229D465D4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2128129"/>
              </p:ext>
            </p:extLst>
          </p:nvPr>
        </p:nvGraphicFramePr>
        <p:xfrm>
          <a:off x="5652119" y="805602"/>
          <a:ext cx="2736304" cy="2174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661D9BC-20F6-8349-91F4-6155F22336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5727161"/>
              </p:ext>
            </p:extLst>
          </p:nvPr>
        </p:nvGraphicFramePr>
        <p:xfrm>
          <a:off x="2864514" y="525778"/>
          <a:ext cx="2736304" cy="2550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2330587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1FCAECF-8661-4181-90E1-A485E86481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82" b="182"/>
          <a:stretch>
            <a:fillRect/>
          </a:stretch>
        </p:blipFill>
        <p:spPr>
          <a:xfrm>
            <a:off x="0" y="0"/>
            <a:ext cx="9177338" cy="5143500"/>
          </a:xfrm>
        </p:spPr>
      </p:pic>
      <p:sp>
        <p:nvSpPr>
          <p:cNvPr id="29" name="Rectangle 2">
            <a:extLst>
              <a:ext uri="{FF2B5EF4-FFF2-40B4-BE49-F238E27FC236}">
                <a16:creationId xmlns:a16="http://schemas.microsoft.com/office/drawing/2014/main" id="{FA177D50-0EC5-4320-9F29-FA8CD47B3B8B}"/>
              </a:ext>
            </a:extLst>
          </p:cNvPr>
          <p:cNvSpPr>
            <a:spLocks/>
          </p:cNvSpPr>
          <p:nvPr/>
        </p:nvSpPr>
        <p:spPr bwMode="auto">
          <a:xfrm>
            <a:off x="-9525" y="-3210"/>
            <a:ext cx="9186863" cy="5162550"/>
          </a:xfrm>
          <a:prstGeom prst="rect">
            <a:avLst/>
          </a:prstGeom>
          <a:gradFill>
            <a:gsLst>
              <a:gs pos="20000">
                <a:schemeClr val="tx1">
                  <a:alpha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150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A71AA2-FB30-4ADF-8EFF-81DB3C432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535" y="1131590"/>
            <a:ext cx="1266825" cy="1266825"/>
          </a:xfrm>
          <a:prstGeom prst="rect">
            <a:avLst/>
          </a:prstGeom>
        </p:spPr>
      </p:pic>
      <p:sp>
        <p:nvSpPr>
          <p:cNvPr id="33" name="Rectangle 5">
            <a:extLst>
              <a:ext uri="{FF2B5EF4-FFF2-40B4-BE49-F238E27FC236}">
                <a16:creationId xmlns:a16="http://schemas.microsoft.com/office/drawing/2014/main" id="{8ECE5AEB-5BCA-4520-B05C-C2EF827B67D9}"/>
              </a:ext>
            </a:extLst>
          </p:cNvPr>
          <p:cNvSpPr>
            <a:spLocks/>
          </p:cNvSpPr>
          <p:nvPr/>
        </p:nvSpPr>
        <p:spPr bwMode="auto">
          <a:xfrm>
            <a:off x="993577" y="3219822"/>
            <a:ext cx="7169944" cy="324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1800" dirty="0" err="1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Qúy</a:t>
            </a:r>
            <a:r>
              <a:rPr lang="en-US" sz="1800" dirty="0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khách</a:t>
            </a:r>
            <a:r>
              <a:rPr lang="en-US" sz="1800" dirty="0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đã</a:t>
            </a:r>
            <a:r>
              <a:rPr lang="en-US" sz="1800" dirty="0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dành</a:t>
            </a:r>
            <a:r>
              <a:rPr lang="en-US" sz="1800" dirty="0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thời</a:t>
            </a:r>
            <a:r>
              <a:rPr lang="en-US" sz="1800" dirty="0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gian</a:t>
            </a:r>
            <a:r>
              <a:rPr lang="en-US" sz="1800" dirty="0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theo</a:t>
            </a:r>
            <a:r>
              <a:rPr lang="en-US" sz="1800" dirty="0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dõi</a:t>
            </a:r>
            <a:r>
              <a:rPr lang="en-US" sz="1800" dirty="0">
                <a:solidFill>
                  <a:schemeClr val="accent3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.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1820BE75-0B19-42E6-829B-027FE17604BD}"/>
              </a:ext>
            </a:extLst>
          </p:cNvPr>
          <p:cNvSpPr>
            <a:spLocks/>
          </p:cNvSpPr>
          <p:nvPr/>
        </p:nvSpPr>
        <p:spPr bwMode="auto">
          <a:xfrm>
            <a:off x="1715492" y="2333625"/>
            <a:ext cx="5736828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600" dirty="0" err="1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Cảm</a:t>
            </a:r>
            <a:r>
              <a:rPr lang="en-US" sz="56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Ơn</a:t>
            </a:r>
            <a:r>
              <a:rPr lang="en-US" sz="56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!</a:t>
            </a:r>
            <a:endParaRPr lang="en-US" sz="5600" dirty="0">
              <a:solidFill>
                <a:srgbClr val="4496FA"/>
              </a:solidFill>
              <a:latin typeface="Helvetica" panose="020B0604020202020204" pitchFamily="34" charset="0"/>
              <a:ea typeface="Bebas Neue" charset="0"/>
              <a:cs typeface="Helvetica" panose="020B0604020202020204" pitchFamily="34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49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13512"/>
            <a:ext cx="9156700" cy="516336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Slide Number Placeholder 1"/>
          <p:cNvSpPr txBox="1">
            <a:spLocks/>
          </p:cNvSpPr>
          <p:nvPr/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900" b="1" i="0" kern="120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Gill Sans" charset="0"/>
              </a:defRPr>
            </a:lvl1pPr>
            <a:lvl2pPr marL="1714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8572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10287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2001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3716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fld id="{C3929991-3F91-D343-BFF2-32848ABE790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-12700" y="-9525"/>
            <a:ext cx="9163051" cy="5162550"/>
          </a:xfrm>
          <a:prstGeom prst="rect">
            <a:avLst/>
          </a:prstGeom>
          <a:solidFill>
            <a:srgbClr val="2E2E2E">
              <a:alpha val="75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611560" y="1977611"/>
            <a:ext cx="7372308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endParaRPr lang="en-US" sz="5600" dirty="0">
              <a:solidFill>
                <a:schemeClr val="bg1"/>
              </a:solidFill>
              <a:latin typeface="Helvetica" panose="020B0604020202020204" pitchFamily="34" charset="0"/>
              <a:ea typeface="Bebas Neue Light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971600" y="2715766"/>
            <a:ext cx="7164586" cy="0"/>
          </a:xfrm>
          <a:prstGeom prst="line">
            <a:avLst/>
          </a:prstGeom>
          <a:noFill/>
          <a:ln w="6350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5245" y="1720250"/>
            <a:ext cx="8487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Thiết</a:t>
            </a:r>
            <a:r>
              <a:rPr lang="en-US" sz="2800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Kế</a:t>
            </a:r>
            <a:r>
              <a:rPr lang="en-US" sz="2800" dirty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Đẹp</a:t>
            </a:r>
            <a:endParaRPr lang="en-US" sz="2800" dirty="0">
              <a:solidFill>
                <a:schemeClr val="accent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Của</a:t>
            </a: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Thương</a:t>
            </a: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Hiệu</a:t>
            </a:r>
            <a:r>
              <a:rPr lang="en-US" sz="28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Ăn Liền </a:t>
            </a: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&amp; </a:t>
            </a:r>
            <a:r>
              <a:rPr lang="en-US" sz="28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Chế</a:t>
            </a: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Biến</a:t>
            </a:r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Khác</a:t>
            </a:r>
            <a:endParaRPr lang="en-US" sz="28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1600" y="2757176"/>
            <a:ext cx="7164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Trong</a:t>
            </a: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900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Việt</a:t>
            </a: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Nam </a:t>
            </a:r>
            <a:r>
              <a:rPr lang="en-US" sz="900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và</a:t>
            </a: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900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khu</a:t>
            </a: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900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vực</a:t>
            </a: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900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châu</a:t>
            </a:r>
            <a:r>
              <a:rPr lang="en-US" sz="9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900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Á</a:t>
            </a:r>
            <a:endParaRPr lang="en-US" sz="900" i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8820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1719" y="-15081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Sơ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lược</a:t>
            </a:r>
            <a:endParaRPr lang="en-US" sz="2800" dirty="0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>
            <a:off x="1691680" y="509428"/>
            <a:ext cx="5472608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E3089-5533-AC47-B8FA-3B15ADC99472}"/>
              </a:ext>
            </a:extLst>
          </p:cNvPr>
          <p:cNvSpPr txBox="1"/>
          <p:nvPr/>
        </p:nvSpPr>
        <p:spPr>
          <a:xfrm>
            <a:off x="220924" y="627534"/>
            <a:ext cx="8599548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Helvetica" pitchFamily="2" charset="0"/>
              </a:rPr>
              <a:t>Người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dùng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mục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tiêu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của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Bích</a:t>
            </a:r>
            <a:r>
              <a:rPr lang="en-US" dirty="0">
                <a:latin typeface="Helvetica" pitchFamily="2" charset="0"/>
              </a:rPr>
              <a:t> Chi Food </a:t>
            </a:r>
            <a:r>
              <a:rPr lang="en-US" dirty="0" err="1">
                <a:latin typeface="Helvetica" pitchFamily="2" charset="0"/>
              </a:rPr>
              <a:t>là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nữ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giới</a:t>
            </a:r>
            <a:r>
              <a:rPr lang="en-US" dirty="0">
                <a:latin typeface="Helvetica" pitchFamily="2" charset="0"/>
              </a:rPr>
              <a:t>, </a:t>
            </a:r>
            <a:r>
              <a:rPr lang="en-US" dirty="0" err="1">
                <a:latin typeface="Helvetica" pitchFamily="2" charset="0"/>
              </a:rPr>
              <a:t>từ</a:t>
            </a:r>
            <a:r>
              <a:rPr lang="en-US" dirty="0">
                <a:latin typeface="Helvetica" pitchFamily="2" charset="0"/>
              </a:rPr>
              <a:t> 25 – </a:t>
            </a:r>
            <a:r>
              <a:rPr lang="en-US">
                <a:latin typeface="Helvetica" pitchFamily="2" charset="0"/>
              </a:rPr>
              <a:t>34 </a:t>
            </a:r>
            <a:r>
              <a:rPr lang="en-US" smtClean="0">
                <a:latin typeface="Helvetica" pitchFamily="2" charset="0"/>
              </a:rPr>
              <a:t>tuổi, </a:t>
            </a:r>
            <a:r>
              <a:rPr lang="en-US" dirty="0" err="1">
                <a:latin typeface="Helvetica" pitchFamily="2" charset="0"/>
              </a:rPr>
              <a:t>đối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tượng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chính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là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phụ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nữ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nội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trợ</a:t>
            </a:r>
            <a:r>
              <a:rPr lang="en-US" dirty="0">
                <a:latin typeface="Helvetica" pitchFamily="2" charset="0"/>
              </a:rPr>
              <a:t>, </a:t>
            </a:r>
            <a:r>
              <a:rPr lang="en-US" dirty="0" err="1">
                <a:latin typeface="Helvetica" pitchFamily="2" charset="0"/>
              </a:rPr>
              <a:t>gia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err="1">
                <a:latin typeface="Helvetica" pitchFamily="2" charset="0"/>
              </a:rPr>
              <a:t>đình</a:t>
            </a:r>
            <a:r>
              <a:rPr lang="en-US" smtClean="0">
                <a:latin typeface="Helvetica" pitchFamily="2" charset="0"/>
              </a:rPr>
              <a:t>,…   </a:t>
            </a:r>
            <a:endParaRPr lang="en-US" dirty="0">
              <a:latin typeface="Helvetica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Helvetica" pitchFamily="2" charset="0"/>
              </a:rPr>
              <a:t>Trong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phần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đề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xuất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về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những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thiết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kế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đẹp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của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các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thương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hiệu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sản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phẩm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ăn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liền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và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chế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biến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khác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dưới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đây</a:t>
            </a:r>
            <a:r>
              <a:rPr lang="en-US" dirty="0">
                <a:latin typeface="Helvetica" pitchFamily="2" charset="0"/>
              </a:rPr>
              <a:t>, Reputable Asia (RA) </a:t>
            </a:r>
            <a:r>
              <a:rPr lang="en-US" dirty="0" err="1">
                <a:latin typeface="Helvetica" pitchFamily="2" charset="0"/>
              </a:rPr>
              <a:t>lựa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chọn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những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sản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phẩm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có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cùng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người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dùng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mục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tiêu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với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Bích</a:t>
            </a:r>
            <a:r>
              <a:rPr lang="en-US" dirty="0">
                <a:latin typeface="Helvetica" pitchFamily="2" charset="0"/>
              </a:rPr>
              <a:t> Chi Food </a:t>
            </a:r>
            <a:r>
              <a:rPr lang="en-US" dirty="0" err="1">
                <a:latin typeface="Helvetica" pitchFamily="2" charset="0"/>
              </a:rPr>
              <a:t>ở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các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khu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vực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với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hoạt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động</a:t>
            </a:r>
            <a:r>
              <a:rPr lang="en-US" dirty="0">
                <a:latin typeface="Helvetica" pitchFamily="2" charset="0"/>
              </a:rPr>
              <a:t> social media </a:t>
            </a:r>
            <a:r>
              <a:rPr lang="en-US" dirty="0" err="1">
                <a:latin typeface="Helvetica" pitchFamily="2" charset="0"/>
              </a:rPr>
              <a:t>hiệu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quả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và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tương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tác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tốt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như</a:t>
            </a:r>
            <a:r>
              <a:rPr lang="en-US" dirty="0">
                <a:latin typeface="Helvetica" pitchFamily="2" charset="0"/>
              </a:rPr>
              <a:t>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Helvetica" pitchFamily="2" charset="0"/>
              </a:rPr>
              <a:t>Quý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Khách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hàng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vui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lòng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xem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những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mẫu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thiết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kế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dưới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đây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để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có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những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hình</a:t>
            </a:r>
            <a:r>
              <a:rPr lang="en-US" dirty="0">
                <a:latin typeface="Helvetica" pitchFamily="2" charset="0"/>
              </a:rPr>
              <a:t> dung </a:t>
            </a:r>
            <a:r>
              <a:rPr lang="en-US" dirty="0" err="1">
                <a:latin typeface="Helvetica" pitchFamily="2" charset="0"/>
              </a:rPr>
              <a:t>cụ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thể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về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thiết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kế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của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các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sản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phẩm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cùng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đối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tượng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mục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tiêu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từ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đó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đưa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ra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định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hướng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thiết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kế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phù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hợp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hơn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cho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Bích</a:t>
            </a:r>
            <a:r>
              <a:rPr lang="en-US" dirty="0">
                <a:latin typeface="Helvetica" pitchFamily="2" charset="0"/>
              </a:rPr>
              <a:t> Chi Food</a:t>
            </a:r>
          </a:p>
        </p:txBody>
      </p:sp>
    </p:spTree>
    <p:extLst>
      <p:ext uri="{BB962C8B-B14F-4D97-AF65-F5344CB8AC3E}">
        <p14:creationId xmlns:p14="http://schemas.microsoft.com/office/powerpoint/2010/main" val="362371794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1719" y="-15081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Ottogi</a:t>
            </a:r>
            <a:r>
              <a:rPr lang="en-US" sz="28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Noodles Korea</a:t>
            </a:r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>
            <a:off x="1691680" y="509428"/>
            <a:ext cx="5472608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12955"/>
            <a:ext cx="3842160" cy="3842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908931"/>
            <a:ext cx="3846184" cy="3846184"/>
          </a:xfrm>
          <a:prstGeom prst="rect">
            <a:avLst/>
          </a:prstGeom>
        </p:spPr>
      </p:pic>
      <p:sp>
        <p:nvSpPr>
          <p:cNvPr id="8" name="Rectangle 24">
            <a:extLst>
              <a:ext uri="{FF2B5EF4-FFF2-40B4-BE49-F238E27FC236}">
                <a16:creationId xmlns:a16="http://schemas.microsoft.com/office/drawing/2014/main" id="{ED43C112-DDF5-4941-BC3F-DA89984EFC63}"/>
              </a:ext>
            </a:extLst>
          </p:cNvPr>
          <p:cNvSpPr>
            <a:spLocks/>
          </p:cNvSpPr>
          <p:nvPr/>
        </p:nvSpPr>
        <p:spPr bwMode="auto">
          <a:xfrm>
            <a:off x="1059493" y="519708"/>
            <a:ext cx="719511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11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Thương</a:t>
            </a:r>
            <a:r>
              <a:rPr lang="en-US" sz="11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1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hiệu</a:t>
            </a:r>
            <a:r>
              <a:rPr lang="en-US" sz="11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1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mì</a:t>
            </a:r>
            <a:r>
              <a:rPr lang="en-US" sz="11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1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từ</a:t>
            </a:r>
            <a:r>
              <a:rPr lang="en-US" sz="11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1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Hàn</a:t>
            </a:r>
            <a:r>
              <a:rPr lang="en-US" sz="11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1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Quốc</a:t>
            </a:r>
            <a:r>
              <a:rPr lang="en-US" sz="11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– Link: </a:t>
            </a:r>
            <a:r>
              <a:rPr lang="en-US" sz="1100" u="sng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https://www.facebook.com/ottoginoodle/</a:t>
            </a:r>
            <a:r>
              <a:rPr lang="en-US" sz="11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665615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1719" y="-15081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Ottogi Noodles Vietnam</a:t>
            </a:r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>
            <a:off x="1691680" y="509428"/>
            <a:ext cx="5472608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50" name="Picture 2" descr="Trong hÃ¬nh áº£nh cÃ³ thá» cÃ³: mÃ³n Ä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72" y="831586"/>
            <a:ext cx="3828396" cy="382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rong hÃ¬nh áº£nh cÃ³ thá» cÃ³: 1 ngÆ°á»i, Äang cÆ°á»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843558"/>
            <a:ext cx="3816424" cy="381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4">
            <a:extLst>
              <a:ext uri="{FF2B5EF4-FFF2-40B4-BE49-F238E27FC236}">
                <a16:creationId xmlns:a16="http://schemas.microsoft.com/office/drawing/2014/main" id="{ED43C112-DDF5-4941-BC3F-DA89984EFC63}"/>
              </a:ext>
            </a:extLst>
          </p:cNvPr>
          <p:cNvSpPr>
            <a:spLocks/>
          </p:cNvSpPr>
          <p:nvPr/>
        </p:nvSpPr>
        <p:spPr bwMode="auto">
          <a:xfrm>
            <a:off x="830428" y="576033"/>
            <a:ext cx="719511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11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Thương</a:t>
            </a:r>
            <a:r>
              <a:rPr lang="en-US" sz="11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1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hiệu</a:t>
            </a:r>
            <a:r>
              <a:rPr lang="en-US" sz="11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1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mì</a:t>
            </a:r>
            <a:r>
              <a:rPr lang="en-US" sz="11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1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từ</a:t>
            </a:r>
            <a:r>
              <a:rPr lang="en-US" sz="11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100" i="1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Hàn</a:t>
            </a:r>
            <a:r>
              <a:rPr lang="en-US" sz="1100" i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Quốc có sản phẩm tại Việt Nam </a:t>
            </a:r>
            <a:r>
              <a:rPr lang="en-US" sz="11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– </a:t>
            </a:r>
            <a:r>
              <a:rPr lang="en-US" sz="1100" i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Link: </a:t>
            </a:r>
            <a:r>
              <a:rPr lang="en-US" sz="110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https://www.facebook.com/VietnamOttogi/</a:t>
            </a:r>
            <a:endParaRPr lang="en-US" sz="1100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ts val="1200"/>
              </a:lnSpc>
            </a:pPr>
            <a:endParaRPr lang="en-US" sz="1100" i="1" dirty="0">
              <a:solidFill>
                <a:schemeClr val="bg2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69731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1719" y="-15081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Cup Noodles India</a:t>
            </a:r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>
            <a:off x="1691680" y="509428"/>
            <a:ext cx="5472608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074" name="Picture 2" descr="KhÃ´ng cÃ³ vÄn báº£n thay tháº¿ tá»± Äá»ng nÃ o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09" y="843558"/>
            <a:ext cx="3905522" cy="390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rong hÃ¬nh áº£nh cÃ³ thá» cÃ³: 5 ngÆ°á»i, vÄn báº£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843558"/>
            <a:ext cx="3888432" cy="388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4">
            <a:extLst>
              <a:ext uri="{FF2B5EF4-FFF2-40B4-BE49-F238E27FC236}">
                <a16:creationId xmlns:a16="http://schemas.microsoft.com/office/drawing/2014/main" id="{ED43C112-DDF5-4941-BC3F-DA89984EFC63}"/>
              </a:ext>
            </a:extLst>
          </p:cNvPr>
          <p:cNvSpPr>
            <a:spLocks/>
          </p:cNvSpPr>
          <p:nvPr/>
        </p:nvSpPr>
        <p:spPr bwMode="auto">
          <a:xfrm>
            <a:off x="830428" y="576033"/>
            <a:ext cx="719511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11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Thương</a:t>
            </a:r>
            <a:r>
              <a:rPr lang="en-US" sz="11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1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hiệu</a:t>
            </a:r>
            <a:r>
              <a:rPr lang="en-US" sz="11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1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mì</a:t>
            </a:r>
            <a:r>
              <a:rPr lang="en-US" sz="11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100" i="1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từ</a:t>
            </a:r>
            <a:r>
              <a:rPr lang="en-US" sz="1100" i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Nhật Bản có sản phẩm tại Ấn Độ </a:t>
            </a:r>
            <a:r>
              <a:rPr lang="en-US" sz="11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– </a:t>
            </a:r>
            <a:r>
              <a:rPr lang="en-US" sz="1100" i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Link: </a:t>
            </a:r>
            <a:r>
              <a:rPr lang="en-US" sz="110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https://www.facebook.com/CupNoodles.in/</a:t>
            </a:r>
            <a:endParaRPr lang="en-US" sz="1100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ts val="1200"/>
              </a:lnSpc>
            </a:pPr>
            <a:endParaRPr lang="en-US" sz="1100" i="1" dirty="0">
              <a:solidFill>
                <a:schemeClr val="bg2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932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1719" y="-15081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MaMa Myanmar</a:t>
            </a:r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>
            <a:off x="1691680" y="509428"/>
            <a:ext cx="5472608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Picture 2" descr="KhÃ´ng cÃ³ vÄn báº£n thay tháº¿ tá»± Äá»ng nÃ o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41" y="849996"/>
            <a:ext cx="3950656" cy="383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Trong hÃ¬nh áº£nh cÃ³ thá» cÃ³: mÃ³n Ä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849995"/>
            <a:ext cx="3859551" cy="383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4">
            <a:extLst>
              <a:ext uri="{FF2B5EF4-FFF2-40B4-BE49-F238E27FC236}">
                <a16:creationId xmlns:a16="http://schemas.microsoft.com/office/drawing/2014/main" id="{ED43C112-DDF5-4941-BC3F-DA89984EFC63}"/>
              </a:ext>
            </a:extLst>
          </p:cNvPr>
          <p:cNvSpPr>
            <a:spLocks/>
          </p:cNvSpPr>
          <p:nvPr/>
        </p:nvSpPr>
        <p:spPr bwMode="auto">
          <a:xfrm>
            <a:off x="475175" y="653786"/>
            <a:ext cx="8316416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11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Thương</a:t>
            </a:r>
            <a:r>
              <a:rPr lang="en-US" sz="11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1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hiệu</a:t>
            </a:r>
            <a:r>
              <a:rPr lang="en-US" sz="11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1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mì</a:t>
            </a:r>
            <a:r>
              <a:rPr lang="en-US" sz="11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100" i="1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từ</a:t>
            </a:r>
            <a:r>
              <a:rPr lang="en-US" sz="1100" i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Thái Lan có sản phẩm tại Myanmar </a:t>
            </a:r>
            <a:r>
              <a:rPr lang="en-US" sz="11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– </a:t>
            </a:r>
            <a:r>
              <a:rPr lang="en-US" sz="1100" i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Link: </a:t>
            </a:r>
            <a:r>
              <a:rPr lang="en-US" sz="110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https://www.facebook.com/MaMa-Myanmar-1604126363178765/</a:t>
            </a:r>
            <a:endParaRPr lang="en-US" sz="1100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ts val="1200"/>
              </a:lnSpc>
            </a:pPr>
            <a:endParaRPr lang="en-US" sz="1100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ts val="1200"/>
              </a:lnSpc>
            </a:pPr>
            <a:endParaRPr lang="en-US" sz="1100" i="1" dirty="0">
              <a:solidFill>
                <a:schemeClr val="bg2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94119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1719" y="-15081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Nissin Food Singapore</a:t>
            </a:r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>
            <a:off x="1691680" y="509428"/>
            <a:ext cx="5472608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6" name="Picture 2" descr="KhÃ´ng cÃ³ vÄn báº£n thay tháº¿ tá»± Äá»ng nÃ o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85" y="915566"/>
            <a:ext cx="4258522" cy="355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ong hÃ¬nh áº£nh cÃ³ thá» cÃ³: mÃ³n Ä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523" y="915566"/>
            <a:ext cx="4258520" cy="355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4">
            <a:extLst>
              <a:ext uri="{FF2B5EF4-FFF2-40B4-BE49-F238E27FC236}">
                <a16:creationId xmlns:a16="http://schemas.microsoft.com/office/drawing/2014/main" id="{ED43C112-DDF5-4941-BC3F-DA89984EFC63}"/>
              </a:ext>
            </a:extLst>
          </p:cNvPr>
          <p:cNvSpPr>
            <a:spLocks/>
          </p:cNvSpPr>
          <p:nvPr/>
        </p:nvSpPr>
        <p:spPr bwMode="auto">
          <a:xfrm>
            <a:off x="566315" y="616442"/>
            <a:ext cx="8316416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11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Thương</a:t>
            </a:r>
            <a:r>
              <a:rPr lang="en-US" sz="11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1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hiệu</a:t>
            </a:r>
            <a:r>
              <a:rPr lang="en-US" sz="11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1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mì</a:t>
            </a:r>
            <a:r>
              <a:rPr lang="en-US" sz="11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100" i="1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từ</a:t>
            </a:r>
            <a:r>
              <a:rPr lang="en-US" sz="1100" i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Nhật Bản có sản phẩm tại Singapore </a:t>
            </a:r>
            <a:r>
              <a:rPr lang="en-US" sz="11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– </a:t>
            </a:r>
            <a:r>
              <a:rPr lang="en-US" sz="1100" i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Link: </a:t>
            </a:r>
            <a:r>
              <a:rPr lang="en-US" sz="110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https://www.facebook.com/nissinfoodssingapore/</a:t>
            </a:r>
            <a:endParaRPr lang="en-US" sz="1100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ts val="1200"/>
              </a:lnSpc>
            </a:pPr>
            <a:endParaRPr lang="en-US" sz="1100" i="1" dirty="0">
              <a:solidFill>
                <a:schemeClr val="bg2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3075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1719" y="-15081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Mì khoai tây Cung Đình </a:t>
            </a:r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>
            <a:off x="1957420" y="506850"/>
            <a:ext cx="5400600" cy="1289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01" y="843558"/>
            <a:ext cx="3914169" cy="39141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847069"/>
            <a:ext cx="3910658" cy="3910658"/>
          </a:xfrm>
          <a:prstGeom prst="rect">
            <a:avLst/>
          </a:prstGeom>
        </p:spPr>
      </p:pic>
      <p:sp>
        <p:nvSpPr>
          <p:cNvPr id="8" name="Rectangle 24">
            <a:extLst>
              <a:ext uri="{FF2B5EF4-FFF2-40B4-BE49-F238E27FC236}">
                <a16:creationId xmlns:a16="http://schemas.microsoft.com/office/drawing/2014/main" id="{ED43C112-DDF5-4941-BC3F-DA89984EFC63}"/>
              </a:ext>
            </a:extLst>
          </p:cNvPr>
          <p:cNvSpPr>
            <a:spLocks/>
          </p:cNvSpPr>
          <p:nvPr/>
        </p:nvSpPr>
        <p:spPr bwMode="auto">
          <a:xfrm>
            <a:off x="499512" y="579264"/>
            <a:ext cx="8316416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11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Thương</a:t>
            </a:r>
            <a:r>
              <a:rPr lang="en-US" sz="11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1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hiệu</a:t>
            </a:r>
            <a:r>
              <a:rPr lang="en-US" sz="11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100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mì</a:t>
            </a:r>
            <a:r>
              <a:rPr lang="en-US" sz="1100" i="1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</a:t>
            </a:r>
            <a:r>
              <a:rPr lang="en-US" sz="1100" i="1" err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từ</a:t>
            </a:r>
            <a:r>
              <a:rPr lang="en-US" sz="1100" i="1">
                <a:solidFill>
                  <a:schemeClr val="bg2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Việt Nam – Link: </a:t>
            </a:r>
            <a:r>
              <a:rPr lang="en-US" sz="1100" u="sng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https://www.facebook.com/MiKhoaiTayCungDinh/</a:t>
            </a:r>
            <a:endParaRPr lang="en-US" sz="1100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ts val="1200"/>
              </a:lnSpc>
            </a:pPr>
            <a:endParaRPr lang="en-US" sz="1100" i="1" dirty="0">
              <a:solidFill>
                <a:schemeClr val="bg2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723828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mmon Slide">
  <a:themeElements>
    <a:clrScheme name="HappyBiz 2 - Blue - Bright">
      <a:dk1>
        <a:srgbClr val="051423"/>
      </a:dk1>
      <a:lt1>
        <a:srgbClr val="FFFFFF"/>
      </a:lt1>
      <a:dk2>
        <a:srgbClr val="0A374B"/>
      </a:dk2>
      <a:lt2>
        <a:srgbClr val="646E78"/>
      </a:lt2>
      <a:accent1>
        <a:srgbClr val="0064BE"/>
      </a:accent1>
      <a:accent2>
        <a:srgbClr val="0078DC"/>
      </a:accent2>
      <a:accent3>
        <a:srgbClr val="2D8CFA"/>
      </a:accent3>
      <a:accent4>
        <a:srgbClr val="4BA0FF"/>
      </a:accent4>
      <a:accent5>
        <a:srgbClr val="6EB9FF"/>
      </a:accent5>
      <a:accent6>
        <a:srgbClr val="A0D2FF"/>
      </a:accent6>
      <a:hlink>
        <a:srgbClr val="3445A1"/>
      </a:hlink>
      <a:folHlink>
        <a:srgbClr val="3FA7D7"/>
      </a:folHlink>
    </a:clrScheme>
    <a:fontScheme name="Title &amp; Subtitle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7761</TotalTime>
  <Pages>0</Pages>
  <Words>748</Words>
  <Characters>0</Characters>
  <Application>Microsoft Office PowerPoint</Application>
  <PresentationFormat>On-screen Show (16:9)</PresentationFormat>
  <Lines>0</Lines>
  <Paragraphs>98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ＭＳ Ｐゴシック</vt:lpstr>
      <vt:lpstr>Arial</vt:lpstr>
      <vt:lpstr>Bebas Neue</vt:lpstr>
      <vt:lpstr>Bebas Neue Light</vt:lpstr>
      <vt:lpstr>Calibri</vt:lpstr>
      <vt:lpstr>Gill Sans</vt:lpstr>
      <vt:lpstr>Helvetica</vt:lpstr>
      <vt:lpstr>Lato</vt:lpstr>
      <vt:lpstr>Lato Light</vt:lpstr>
      <vt:lpstr>Wingdings</vt:lpstr>
      <vt:lpstr>ヒラギノ角ゴ ProN W3</vt:lpstr>
      <vt:lpstr>Common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Doan Thai Kien</dc:creator>
  <cp:keywords/>
  <dc:description/>
  <cp:lastModifiedBy>Admin</cp:lastModifiedBy>
  <cp:revision>1661</cp:revision>
  <dcterms:modified xsi:type="dcterms:W3CDTF">2018-07-06T10:48:06Z</dcterms:modified>
</cp:coreProperties>
</file>